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595" r:id="rId2"/>
    <p:sldId id="572" r:id="rId3"/>
    <p:sldId id="346" r:id="rId4"/>
    <p:sldId id="349" r:id="rId5"/>
    <p:sldId id="351" r:id="rId6"/>
    <p:sldId id="352" r:id="rId7"/>
    <p:sldId id="577" r:id="rId8"/>
    <p:sldId id="433" r:id="rId9"/>
    <p:sldId id="598" r:id="rId10"/>
    <p:sldId id="377" r:id="rId11"/>
    <p:sldId id="552" r:id="rId12"/>
    <p:sldId id="599" r:id="rId13"/>
    <p:sldId id="600" r:id="rId14"/>
    <p:sldId id="476" r:id="rId15"/>
    <p:sldId id="602" r:id="rId16"/>
    <p:sldId id="603" r:id="rId17"/>
    <p:sldId id="601" r:id="rId18"/>
    <p:sldId id="573" r:id="rId19"/>
  </p:sldIdLst>
  <p:sldSz cx="9144000" cy="6858000" type="screen4x3"/>
  <p:notesSz cx="7010400" cy="9296400"/>
  <p:custDataLst>
    <p:tags r:id="rId22"/>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1542B"/>
    <a:srgbClr val="8B5129"/>
    <a:srgbClr val="432714"/>
    <a:srgbClr val="431714"/>
    <a:srgbClr val="B16735"/>
    <a:srgbClr val="9A5A2E"/>
    <a:srgbClr val="FF0000"/>
    <a:srgbClr val="F2E31A"/>
    <a:srgbClr val="333333"/>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97" autoAdjust="0"/>
    <p:restoredTop sz="91771" autoAdjust="0"/>
  </p:normalViewPr>
  <p:slideViewPr>
    <p:cSldViewPr>
      <p:cViewPr varScale="1">
        <p:scale>
          <a:sx n="82" d="100"/>
          <a:sy n="82" d="100"/>
        </p:scale>
        <p:origin x="176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32"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708888-C47D-42E7-9EA9-0A04632B1678}" type="doc">
      <dgm:prSet loTypeId="urn:microsoft.com/office/officeart/2005/8/layout/cycle3" loCatId="cycle" qsTypeId="urn:microsoft.com/office/officeart/2005/8/quickstyle/3d1" qsCatId="3D" csTypeId="urn:microsoft.com/office/officeart/2005/8/colors/accent1_2" csCatId="accent1" phldr="1"/>
      <dgm:spPr/>
      <dgm:t>
        <a:bodyPr/>
        <a:lstStyle/>
        <a:p>
          <a:endParaRPr lang="en-US"/>
        </a:p>
      </dgm:t>
    </dgm:pt>
    <dgm:pt modelId="{D1C78670-D142-490B-BD9D-98031D451E08}">
      <dgm:prSet phldrT="[Text]" custT="1"/>
      <dgm:spPr>
        <a:solidFill>
          <a:schemeClr val="bg1"/>
        </a:solidFill>
      </dgm:spPr>
      <dgm:t>
        <a:bodyPr/>
        <a:lstStyle/>
        <a:p>
          <a:r>
            <a:rPr lang="en-US" sz="2000" b="1" dirty="0" smtClean="0">
              <a:solidFill>
                <a:schemeClr val="tx1"/>
              </a:solidFill>
            </a:rPr>
            <a:t>Heroin </a:t>
          </a:r>
        </a:p>
        <a:p>
          <a:r>
            <a:rPr lang="en-US" sz="2000" b="1" dirty="0" smtClean="0">
              <a:solidFill>
                <a:schemeClr val="tx1"/>
              </a:solidFill>
            </a:rPr>
            <a:t>$15 per bag</a:t>
          </a:r>
          <a:endParaRPr lang="en-US" sz="2000" b="1" dirty="0">
            <a:solidFill>
              <a:schemeClr val="tx1"/>
            </a:solidFill>
          </a:endParaRPr>
        </a:p>
      </dgm:t>
    </dgm:pt>
    <dgm:pt modelId="{AF69BD86-6D4C-4815-968A-ACAC3480C739}" type="parTrans" cxnId="{3E913DA2-E84C-4A64-9167-9A6A911F5743}">
      <dgm:prSet/>
      <dgm:spPr/>
      <dgm:t>
        <a:bodyPr/>
        <a:lstStyle/>
        <a:p>
          <a:endParaRPr lang="en-US"/>
        </a:p>
      </dgm:t>
    </dgm:pt>
    <dgm:pt modelId="{F7A46E44-B6D4-47E1-A01A-C19BF8DA1802}" type="sibTrans" cxnId="{3E913DA2-E84C-4A64-9167-9A6A911F5743}">
      <dgm:prSet/>
      <dgm:spPr/>
      <dgm:t>
        <a:bodyPr/>
        <a:lstStyle/>
        <a:p>
          <a:endParaRPr lang="en-US"/>
        </a:p>
      </dgm:t>
    </dgm:pt>
    <dgm:pt modelId="{1D585278-78F8-4EAD-AC1E-7A7183966D42}">
      <dgm:prSet phldrT="[Text]" custT="1"/>
      <dgm:spPr>
        <a:solidFill>
          <a:srgbClr val="FF0000"/>
        </a:solidFill>
      </dgm:spPr>
      <dgm:t>
        <a:bodyPr/>
        <a:lstStyle/>
        <a:p>
          <a:r>
            <a:rPr lang="en-US" sz="2000" b="1" dirty="0" smtClean="0">
              <a:solidFill>
                <a:schemeClr val="tx1"/>
              </a:solidFill>
            </a:rPr>
            <a:t>Overdose and Potential Death</a:t>
          </a:r>
          <a:endParaRPr lang="en-US" sz="2000" b="1" dirty="0">
            <a:solidFill>
              <a:schemeClr val="tx1"/>
            </a:solidFill>
          </a:endParaRPr>
        </a:p>
      </dgm:t>
    </dgm:pt>
    <dgm:pt modelId="{16D3FCA4-4281-41FE-A98E-634C66DBEE08}" type="parTrans" cxnId="{1E85DC27-42A9-4F8D-BA13-186E81F26652}">
      <dgm:prSet/>
      <dgm:spPr/>
      <dgm:t>
        <a:bodyPr/>
        <a:lstStyle/>
        <a:p>
          <a:endParaRPr lang="en-US"/>
        </a:p>
      </dgm:t>
    </dgm:pt>
    <dgm:pt modelId="{9B6EE4CD-533C-466C-B865-C7CE990B80D6}" type="sibTrans" cxnId="{1E85DC27-42A9-4F8D-BA13-186E81F26652}">
      <dgm:prSet/>
      <dgm:spPr/>
      <dgm:t>
        <a:bodyPr/>
        <a:lstStyle/>
        <a:p>
          <a:endParaRPr lang="en-US"/>
        </a:p>
      </dgm:t>
    </dgm:pt>
    <dgm:pt modelId="{083F924F-4BFA-4C0C-AF9C-0E992E90E17B}">
      <dgm:prSet phldrT="[Text]" custT="1"/>
      <dgm:spPr>
        <a:solidFill>
          <a:schemeClr val="bg1"/>
        </a:solidFill>
      </dgm:spPr>
      <dgm:t>
        <a:bodyPr/>
        <a:lstStyle/>
        <a:p>
          <a:r>
            <a:rPr lang="en-US" sz="1400" b="1" dirty="0" smtClean="0">
              <a:solidFill>
                <a:schemeClr val="tx1"/>
              </a:solidFill>
            </a:rPr>
            <a:t>Oxycodone Acetaminophen (</a:t>
          </a:r>
          <a:r>
            <a:rPr lang="en-US" sz="1400" b="1" dirty="0" err="1" smtClean="0">
              <a:solidFill>
                <a:schemeClr val="tx1"/>
              </a:solidFill>
            </a:rPr>
            <a:t>Percocets</a:t>
          </a:r>
          <a:r>
            <a:rPr lang="en-US" sz="1400" b="1" dirty="0" smtClean="0">
              <a:solidFill>
                <a:schemeClr val="tx1"/>
              </a:solidFill>
            </a:rPr>
            <a:t>)</a:t>
          </a:r>
        </a:p>
        <a:p>
          <a:r>
            <a:rPr lang="en-US" sz="1400" b="1" dirty="0" smtClean="0">
              <a:solidFill>
                <a:schemeClr val="tx1"/>
              </a:solidFill>
            </a:rPr>
            <a:t>$7 to $10 per tablet</a:t>
          </a:r>
          <a:endParaRPr lang="en-US" sz="1400" dirty="0">
            <a:solidFill>
              <a:schemeClr val="tx1"/>
            </a:solidFill>
          </a:endParaRPr>
        </a:p>
      </dgm:t>
    </dgm:pt>
    <dgm:pt modelId="{D5521825-D1BC-40DF-8E7F-68E73F2C556F}" type="parTrans" cxnId="{84BF7543-5FE6-47FB-BCAA-CEFB0460F201}">
      <dgm:prSet/>
      <dgm:spPr/>
      <dgm:t>
        <a:bodyPr/>
        <a:lstStyle/>
        <a:p>
          <a:endParaRPr lang="en-US"/>
        </a:p>
      </dgm:t>
    </dgm:pt>
    <dgm:pt modelId="{088779D8-CE91-404D-AE11-8C3A8C698E85}" type="sibTrans" cxnId="{84BF7543-5FE6-47FB-BCAA-CEFB0460F201}">
      <dgm:prSet/>
      <dgm:spPr/>
      <dgm:t>
        <a:bodyPr/>
        <a:lstStyle/>
        <a:p>
          <a:endParaRPr lang="en-US"/>
        </a:p>
      </dgm:t>
    </dgm:pt>
    <dgm:pt modelId="{01A70F63-582C-4C41-8A33-676852D25F8A}">
      <dgm:prSet phldrT="[Text]" custT="1"/>
      <dgm:spPr>
        <a:solidFill>
          <a:schemeClr val="bg1"/>
        </a:solidFill>
      </dgm:spPr>
      <dgm:t>
        <a:bodyPr/>
        <a:lstStyle/>
        <a:p>
          <a:r>
            <a:rPr lang="en-US" sz="1400" b="1" dirty="0" err="1" smtClean="0">
              <a:solidFill>
                <a:schemeClr val="tx1"/>
              </a:solidFill>
            </a:rPr>
            <a:t>Oxycontin</a:t>
          </a:r>
          <a:endParaRPr lang="en-US" sz="1400" b="1" dirty="0" smtClean="0">
            <a:solidFill>
              <a:schemeClr val="tx1"/>
            </a:solidFill>
          </a:endParaRPr>
        </a:p>
        <a:p>
          <a:r>
            <a:rPr lang="en-US" sz="1400" b="1" i="1" dirty="0" smtClean="0">
              <a:solidFill>
                <a:schemeClr val="tx1"/>
              </a:solidFill>
            </a:rPr>
            <a:t>Roxicodone/ Oxycodone           </a:t>
          </a:r>
          <a:r>
            <a:rPr lang="en-US" sz="1400" b="1" dirty="0" smtClean="0">
              <a:solidFill>
                <a:schemeClr val="tx1"/>
              </a:solidFill>
            </a:rPr>
            <a:t>$30 to $40 per tablet </a:t>
          </a:r>
          <a:endParaRPr lang="en-US" sz="1400" dirty="0">
            <a:solidFill>
              <a:schemeClr val="tx1"/>
            </a:solidFill>
          </a:endParaRPr>
        </a:p>
      </dgm:t>
    </dgm:pt>
    <dgm:pt modelId="{F910847C-9BB6-4ABE-B212-1CA6B5FD5280}" type="parTrans" cxnId="{06DEEF46-6AFF-449E-BD0D-119EACE0E63D}">
      <dgm:prSet/>
      <dgm:spPr/>
      <dgm:t>
        <a:bodyPr/>
        <a:lstStyle/>
        <a:p>
          <a:endParaRPr lang="en-US"/>
        </a:p>
      </dgm:t>
    </dgm:pt>
    <dgm:pt modelId="{338E722F-1C5A-414E-85FC-11585EDBF21C}" type="sibTrans" cxnId="{06DEEF46-6AFF-449E-BD0D-119EACE0E63D}">
      <dgm:prSet/>
      <dgm:spPr/>
      <dgm:t>
        <a:bodyPr/>
        <a:lstStyle/>
        <a:p>
          <a:endParaRPr lang="en-US"/>
        </a:p>
      </dgm:t>
    </dgm:pt>
    <dgm:pt modelId="{A1C2301D-2C69-43E7-8963-92BFA361C0F3}">
      <dgm:prSet phldrT="[Text]" custT="1"/>
      <dgm:spPr>
        <a:solidFill>
          <a:schemeClr val="bg1"/>
        </a:solidFill>
      </dgm:spPr>
      <dgm:t>
        <a:bodyPr/>
        <a:lstStyle/>
        <a:p>
          <a:pPr algn="ctr"/>
          <a:r>
            <a:rPr lang="en-US" sz="1800" b="1" dirty="0" smtClean="0">
              <a:solidFill>
                <a:schemeClr val="tx1"/>
              </a:solidFill>
            </a:rPr>
            <a:t>Hydrocodone</a:t>
          </a:r>
        </a:p>
        <a:p>
          <a:pPr algn="ctr"/>
          <a:r>
            <a:rPr lang="en-US" sz="1800" b="1" dirty="0" smtClean="0">
              <a:solidFill>
                <a:schemeClr val="tx1"/>
              </a:solidFill>
            </a:rPr>
            <a:t>$5 to $7 per  tablet</a:t>
          </a:r>
          <a:endParaRPr lang="en-US" sz="1600" b="1" dirty="0">
            <a:solidFill>
              <a:schemeClr val="tx1"/>
            </a:solidFill>
          </a:endParaRPr>
        </a:p>
      </dgm:t>
    </dgm:pt>
    <dgm:pt modelId="{2880B45D-6F4B-4FB8-AEF9-0B9A99035BBE}" type="sibTrans" cxnId="{15190099-4CBF-4475-A7D7-E3F865683E17}">
      <dgm:prSet/>
      <dgm:spPr>
        <a:solidFill>
          <a:srgbClr val="FFFF00"/>
        </a:solidFill>
      </dgm:spPr>
      <dgm:t>
        <a:bodyPr/>
        <a:lstStyle/>
        <a:p>
          <a:endParaRPr lang="en-US"/>
        </a:p>
      </dgm:t>
    </dgm:pt>
    <dgm:pt modelId="{34C534DE-7037-43A3-895B-CEEA2C7D542A}" type="parTrans" cxnId="{15190099-4CBF-4475-A7D7-E3F865683E17}">
      <dgm:prSet/>
      <dgm:spPr/>
      <dgm:t>
        <a:bodyPr/>
        <a:lstStyle/>
        <a:p>
          <a:endParaRPr lang="en-US"/>
        </a:p>
      </dgm:t>
    </dgm:pt>
    <dgm:pt modelId="{FD95CDA1-0773-4C9B-A73B-8270C1230FD6}">
      <dgm:prSet phldrT="[Text]" custT="1"/>
      <dgm:spPr>
        <a:solidFill>
          <a:schemeClr val="bg1"/>
        </a:solidFill>
      </dgm:spPr>
      <dgm:t>
        <a:bodyPr/>
        <a:lstStyle/>
        <a:p>
          <a:r>
            <a:rPr lang="en-US" sz="1800" b="1" dirty="0" err="1" smtClean="0">
              <a:solidFill>
                <a:schemeClr val="tx1"/>
              </a:solidFill>
            </a:rPr>
            <a:t>Hydrocodones</a:t>
          </a:r>
          <a:endParaRPr lang="en-US" sz="1800" b="1" dirty="0" smtClean="0">
            <a:solidFill>
              <a:schemeClr val="tx1"/>
            </a:solidFill>
          </a:endParaRPr>
        </a:p>
        <a:p>
          <a:r>
            <a:rPr lang="en-US" sz="1800" b="1" dirty="0" smtClean="0">
              <a:solidFill>
                <a:schemeClr val="tx1"/>
              </a:solidFill>
            </a:rPr>
            <a:t>$5 to $7 per  tablet</a:t>
          </a:r>
          <a:endParaRPr lang="en-US" sz="1800" b="1" dirty="0">
            <a:solidFill>
              <a:schemeClr val="tx1"/>
            </a:solidFill>
          </a:endParaRPr>
        </a:p>
      </dgm:t>
    </dgm:pt>
    <dgm:pt modelId="{992BCE9B-8A77-48C3-9F25-2BAB7D887761}" type="sibTrans" cxnId="{0630B94D-292A-4D72-BD84-BC96E3E7380A}">
      <dgm:prSet/>
      <dgm:spPr/>
      <dgm:t>
        <a:bodyPr/>
        <a:lstStyle/>
        <a:p>
          <a:endParaRPr lang="en-US"/>
        </a:p>
      </dgm:t>
    </dgm:pt>
    <dgm:pt modelId="{ED2F9201-19EE-42FD-9EB2-A8DC79AAFF8D}" type="parTrans" cxnId="{0630B94D-292A-4D72-BD84-BC96E3E7380A}">
      <dgm:prSet/>
      <dgm:spPr/>
      <dgm:t>
        <a:bodyPr/>
        <a:lstStyle/>
        <a:p>
          <a:endParaRPr lang="en-US"/>
        </a:p>
      </dgm:t>
    </dgm:pt>
    <dgm:pt modelId="{B71D6A67-2EAA-4CA9-A93A-C23EF7723A54}" type="pres">
      <dgm:prSet presAssocID="{DE708888-C47D-42E7-9EA9-0A04632B1678}" presName="Name0" presStyleCnt="0">
        <dgm:presLayoutVars>
          <dgm:dir/>
          <dgm:resizeHandles val="exact"/>
        </dgm:presLayoutVars>
      </dgm:prSet>
      <dgm:spPr/>
      <dgm:t>
        <a:bodyPr/>
        <a:lstStyle/>
        <a:p>
          <a:endParaRPr lang="en-US"/>
        </a:p>
      </dgm:t>
    </dgm:pt>
    <dgm:pt modelId="{FDCAEB3E-2FBE-471A-8E47-628C539B114E}" type="pres">
      <dgm:prSet presAssocID="{DE708888-C47D-42E7-9EA9-0A04632B1678}" presName="cycle" presStyleCnt="0"/>
      <dgm:spPr/>
    </dgm:pt>
    <dgm:pt modelId="{EE622CA7-FE6B-4EE0-BE34-06334FAC2EB0}" type="pres">
      <dgm:prSet presAssocID="{A1C2301D-2C69-43E7-8963-92BFA361C0F3}" presName="nodeFirstNode" presStyleLbl="node1" presStyleIdx="0" presStyleCnt="6" custRadScaleRad="97137" custRadScaleInc="-3372">
        <dgm:presLayoutVars>
          <dgm:bulletEnabled val="1"/>
        </dgm:presLayoutVars>
      </dgm:prSet>
      <dgm:spPr/>
      <dgm:t>
        <a:bodyPr/>
        <a:lstStyle/>
        <a:p>
          <a:endParaRPr lang="en-US"/>
        </a:p>
      </dgm:t>
    </dgm:pt>
    <dgm:pt modelId="{44F0C24E-8DEB-411A-9546-B988CB06FA5A}" type="pres">
      <dgm:prSet presAssocID="{2880B45D-6F4B-4FB8-AEF9-0B9A99035BBE}" presName="sibTransFirstNode" presStyleLbl="bgShp" presStyleIdx="0" presStyleCnt="1"/>
      <dgm:spPr/>
      <dgm:t>
        <a:bodyPr/>
        <a:lstStyle/>
        <a:p>
          <a:endParaRPr lang="en-US"/>
        </a:p>
      </dgm:t>
    </dgm:pt>
    <dgm:pt modelId="{58889478-A9A7-4903-A889-DCD4B6ACDE7A}" type="pres">
      <dgm:prSet presAssocID="{D1C78670-D142-490B-BD9D-98031D451E08}" presName="nodeFollowingNodes" presStyleLbl="node1" presStyleIdx="1" presStyleCnt="6" custRadScaleRad="115393" custRadScaleInc="338464">
        <dgm:presLayoutVars>
          <dgm:bulletEnabled val="1"/>
        </dgm:presLayoutVars>
      </dgm:prSet>
      <dgm:spPr/>
      <dgm:t>
        <a:bodyPr/>
        <a:lstStyle/>
        <a:p>
          <a:endParaRPr lang="en-US"/>
        </a:p>
      </dgm:t>
    </dgm:pt>
    <dgm:pt modelId="{8F6E9A18-E870-49D2-B155-8D32EA0F6F5F}" type="pres">
      <dgm:prSet presAssocID="{1D585278-78F8-4EAD-AC1E-7A7183966D42}" presName="nodeFollowingNodes" presStyleLbl="node1" presStyleIdx="2" presStyleCnt="6" custScaleY="105070" custRadScaleRad="107976" custRadScaleInc="341921">
        <dgm:presLayoutVars>
          <dgm:bulletEnabled val="1"/>
        </dgm:presLayoutVars>
      </dgm:prSet>
      <dgm:spPr/>
      <dgm:t>
        <a:bodyPr/>
        <a:lstStyle/>
        <a:p>
          <a:endParaRPr lang="en-US"/>
        </a:p>
      </dgm:t>
    </dgm:pt>
    <dgm:pt modelId="{DFD8D34D-68A3-4FD3-89A8-FB9125DD283F}" type="pres">
      <dgm:prSet presAssocID="{FD95CDA1-0773-4C9B-A73B-8270C1230FD6}" presName="nodeFollowingNodes" presStyleLbl="node1" presStyleIdx="3" presStyleCnt="6" custRadScaleRad="115186" custRadScaleInc="-199860">
        <dgm:presLayoutVars>
          <dgm:bulletEnabled val="1"/>
        </dgm:presLayoutVars>
      </dgm:prSet>
      <dgm:spPr/>
      <dgm:t>
        <a:bodyPr/>
        <a:lstStyle/>
        <a:p>
          <a:endParaRPr lang="en-US"/>
        </a:p>
      </dgm:t>
    </dgm:pt>
    <dgm:pt modelId="{4C4372B1-D5FD-4CBB-B47E-F542DDE2D185}" type="pres">
      <dgm:prSet presAssocID="{083F924F-4BFA-4C0C-AF9C-0E992E90E17B}" presName="nodeFollowingNodes" presStyleLbl="node1" presStyleIdx="4" presStyleCnt="6" custRadScaleRad="114945" custRadScaleInc="-315476">
        <dgm:presLayoutVars>
          <dgm:bulletEnabled val="1"/>
        </dgm:presLayoutVars>
      </dgm:prSet>
      <dgm:spPr/>
      <dgm:t>
        <a:bodyPr/>
        <a:lstStyle/>
        <a:p>
          <a:endParaRPr lang="en-US"/>
        </a:p>
      </dgm:t>
    </dgm:pt>
    <dgm:pt modelId="{FAF6D899-E07A-43C1-8E8F-FBA1EADD7E5F}" type="pres">
      <dgm:prSet presAssocID="{01A70F63-582C-4C41-8A33-676852D25F8A}" presName="nodeFollowingNodes" presStyleLbl="node1" presStyleIdx="5" presStyleCnt="6" custRadScaleRad="108970" custRadScaleInc="-317788">
        <dgm:presLayoutVars>
          <dgm:bulletEnabled val="1"/>
        </dgm:presLayoutVars>
      </dgm:prSet>
      <dgm:spPr/>
      <dgm:t>
        <a:bodyPr/>
        <a:lstStyle/>
        <a:p>
          <a:endParaRPr lang="en-US"/>
        </a:p>
      </dgm:t>
    </dgm:pt>
  </dgm:ptLst>
  <dgm:cxnLst>
    <dgm:cxn modelId="{06DEEF46-6AFF-449E-BD0D-119EACE0E63D}" srcId="{DE708888-C47D-42E7-9EA9-0A04632B1678}" destId="{01A70F63-582C-4C41-8A33-676852D25F8A}" srcOrd="5" destOrd="0" parTransId="{F910847C-9BB6-4ABE-B212-1CA6B5FD5280}" sibTransId="{338E722F-1C5A-414E-85FC-11585EDBF21C}"/>
    <dgm:cxn modelId="{9ECBB886-2708-4C7E-A581-FA83570C15F6}" type="presOf" srcId="{01A70F63-582C-4C41-8A33-676852D25F8A}" destId="{FAF6D899-E07A-43C1-8E8F-FBA1EADD7E5F}" srcOrd="0" destOrd="0" presId="urn:microsoft.com/office/officeart/2005/8/layout/cycle3"/>
    <dgm:cxn modelId="{84BF7543-5FE6-47FB-BCAA-CEFB0460F201}" srcId="{DE708888-C47D-42E7-9EA9-0A04632B1678}" destId="{083F924F-4BFA-4C0C-AF9C-0E992E90E17B}" srcOrd="4" destOrd="0" parTransId="{D5521825-D1BC-40DF-8E7F-68E73F2C556F}" sibTransId="{088779D8-CE91-404D-AE11-8C3A8C698E85}"/>
    <dgm:cxn modelId="{7F2D328B-A79A-474A-82C0-117E7A3E7A70}" type="presOf" srcId="{A1C2301D-2C69-43E7-8963-92BFA361C0F3}" destId="{EE622CA7-FE6B-4EE0-BE34-06334FAC2EB0}" srcOrd="0" destOrd="0" presId="urn:microsoft.com/office/officeart/2005/8/layout/cycle3"/>
    <dgm:cxn modelId="{1E85DC27-42A9-4F8D-BA13-186E81F26652}" srcId="{DE708888-C47D-42E7-9EA9-0A04632B1678}" destId="{1D585278-78F8-4EAD-AC1E-7A7183966D42}" srcOrd="2" destOrd="0" parTransId="{16D3FCA4-4281-41FE-A98E-634C66DBEE08}" sibTransId="{9B6EE4CD-533C-466C-B865-C7CE990B80D6}"/>
    <dgm:cxn modelId="{0630B94D-292A-4D72-BD84-BC96E3E7380A}" srcId="{DE708888-C47D-42E7-9EA9-0A04632B1678}" destId="{FD95CDA1-0773-4C9B-A73B-8270C1230FD6}" srcOrd="3" destOrd="0" parTransId="{ED2F9201-19EE-42FD-9EB2-A8DC79AAFF8D}" sibTransId="{992BCE9B-8A77-48C3-9F25-2BAB7D887761}"/>
    <dgm:cxn modelId="{494681C8-51BC-4729-BEE1-2FAB3EAE1D45}" type="presOf" srcId="{1D585278-78F8-4EAD-AC1E-7A7183966D42}" destId="{8F6E9A18-E870-49D2-B155-8D32EA0F6F5F}" srcOrd="0" destOrd="0" presId="urn:microsoft.com/office/officeart/2005/8/layout/cycle3"/>
    <dgm:cxn modelId="{5CA52A38-4140-487E-B666-704CD767E56D}" type="presOf" srcId="{D1C78670-D142-490B-BD9D-98031D451E08}" destId="{58889478-A9A7-4903-A889-DCD4B6ACDE7A}" srcOrd="0" destOrd="0" presId="urn:microsoft.com/office/officeart/2005/8/layout/cycle3"/>
    <dgm:cxn modelId="{335579A4-0A94-4C66-A73A-924EBCC5F872}" type="presOf" srcId="{FD95CDA1-0773-4C9B-A73B-8270C1230FD6}" destId="{DFD8D34D-68A3-4FD3-89A8-FB9125DD283F}" srcOrd="0" destOrd="0" presId="urn:microsoft.com/office/officeart/2005/8/layout/cycle3"/>
    <dgm:cxn modelId="{2DF4B623-D365-4F41-9AA0-A15549552BB6}" type="presOf" srcId="{DE708888-C47D-42E7-9EA9-0A04632B1678}" destId="{B71D6A67-2EAA-4CA9-A93A-C23EF7723A54}" srcOrd="0" destOrd="0" presId="urn:microsoft.com/office/officeart/2005/8/layout/cycle3"/>
    <dgm:cxn modelId="{F3EB65A1-94A6-4229-B906-DD591450F069}" type="presOf" srcId="{083F924F-4BFA-4C0C-AF9C-0E992E90E17B}" destId="{4C4372B1-D5FD-4CBB-B47E-F542DDE2D185}" srcOrd="0" destOrd="0" presId="urn:microsoft.com/office/officeart/2005/8/layout/cycle3"/>
    <dgm:cxn modelId="{856BC26F-B064-4A4B-9CB7-61430F6791AA}" type="presOf" srcId="{2880B45D-6F4B-4FB8-AEF9-0B9A99035BBE}" destId="{44F0C24E-8DEB-411A-9546-B988CB06FA5A}" srcOrd="0" destOrd="0" presId="urn:microsoft.com/office/officeart/2005/8/layout/cycle3"/>
    <dgm:cxn modelId="{3E913DA2-E84C-4A64-9167-9A6A911F5743}" srcId="{DE708888-C47D-42E7-9EA9-0A04632B1678}" destId="{D1C78670-D142-490B-BD9D-98031D451E08}" srcOrd="1" destOrd="0" parTransId="{AF69BD86-6D4C-4815-968A-ACAC3480C739}" sibTransId="{F7A46E44-B6D4-47E1-A01A-C19BF8DA1802}"/>
    <dgm:cxn modelId="{15190099-4CBF-4475-A7D7-E3F865683E17}" srcId="{DE708888-C47D-42E7-9EA9-0A04632B1678}" destId="{A1C2301D-2C69-43E7-8963-92BFA361C0F3}" srcOrd="0" destOrd="0" parTransId="{34C534DE-7037-43A3-895B-CEEA2C7D542A}" sibTransId="{2880B45D-6F4B-4FB8-AEF9-0B9A99035BBE}"/>
    <dgm:cxn modelId="{DF52F5C4-7E0E-4F43-A4F2-AC7E4DF1BF2F}" type="presParOf" srcId="{B71D6A67-2EAA-4CA9-A93A-C23EF7723A54}" destId="{FDCAEB3E-2FBE-471A-8E47-628C539B114E}" srcOrd="0" destOrd="0" presId="urn:microsoft.com/office/officeart/2005/8/layout/cycle3"/>
    <dgm:cxn modelId="{F47C996B-874C-4522-8181-C543743D0288}" type="presParOf" srcId="{FDCAEB3E-2FBE-471A-8E47-628C539B114E}" destId="{EE622CA7-FE6B-4EE0-BE34-06334FAC2EB0}" srcOrd="0" destOrd="0" presId="urn:microsoft.com/office/officeart/2005/8/layout/cycle3"/>
    <dgm:cxn modelId="{8BB5C910-DE31-4189-8F4C-8B58002046B8}" type="presParOf" srcId="{FDCAEB3E-2FBE-471A-8E47-628C539B114E}" destId="{44F0C24E-8DEB-411A-9546-B988CB06FA5A}" srcOrd="1" destOrd="0" presId="urn:microsoft.com/office/officeart/2005/8/layout/cycle3"/>
    <dgm:cxn modelId="{C79C480F-7856-47EF-ABE5-04CF28F0C4C1}" type="presParOf" srcId="{FDCAEB3E-2FBE-471A-8E47-628C539B114E}" destId="{58889478-A9A7-4903-A889-DCD4B6ACDE7A}" srcOrd="2" destOrd="0" presId="urn:microsoft.com/office/officeart/2005/8/layout/cycle3"/>
    <dgm:cxn modelId="{7CE9CC45-3C4D-4237-84D8-938BBC75596A}" type="presParOf" srcId="{FDCAEB3E-2FBE-471A-8E47-628C539B114E}" destId="{8F6E9A18-E870-49D2-B155-8D32EA0F6F5F}" srcOrd="3" destOrd="0" presId="urn:microsoft.com/office/officeart/2005/8/layout/cycle3"/>
    <dgm:cxn modelId="{9522F945-9ACD-47E9-8AC0-7FFD590738C4}" type="presParOf" srcId="{FDCAEB3E-2FBE-471A-8E47-628C539B114E}" destId="{DFD8D34D-68A3-4FD3-89A8-FB9125DD283F}" srcOrd="4" destOrd="0" presId="urn:microsoft.com/office/officeart/2005/8/layout/cycle3"/>
    <dgm:cxn modelId="{05C42C38-EC18-4AA6-9437-025BD086F2C4}" type="presParOf" srcId="{FDCAEB3E-2FBE-471A-8E47-628C539B114E}" destId="{4C4372B1-D5FD-4CBB-B47E-F542DDE2D185}" srcOrd="5" destOrd="0" presId="urn:microsoft.com/office/officeart/2005/8/layout/cycle3"/>
    <dgm:cxn modelId="{2ECC4BAB-40E4-48DE-8CCB-84AF1CDBE69A}" type="presParOf" srcId="{FDCAEB3E-2FBE-471A-8E47-628C539B114E}" destId="{FAF6D899-E07A-43C1-8E8F-FBA1EADD7E5F}"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3F3B51EE-8405-469D-B870-8F9C5FCF7F3B}" type="datetimeFigureOut">
              <a:rPr lang="en-US" smtClean="0"/>
              <a:t>12/13/2017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89D4CE81-1A7D-4867-A637-8EC49EC18CD1}" type="slidenum">
              <a:rPr lang="en-US" smtClean="0"/>
              <a:t>‹#›</a:t>
            </a:fld>
            <a:endParaRPr lang="en-US"/>
          </a:p>
        </p:txBody>
      </p:sp>
    </p:spTree>
    <p:extLst>
      <p:ext uri="{BB962C8B-B14F-4D97-AF65-F5344CB8AC3E}">
        <p14:creationId xmlns:p14="http://schemas.microsoft.com/office/powerpoint/2010/main" val="16929727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smtClean="0"/>
            </a:lvl1pPr>
          </a:lstStyle>
          <a:p>
            <a:pPr>
              <a:defRPr/>
            </a:pPr>
            <a:endParaRPr lang="en-US"/>
          </a:p>
        </p:txBody>
      </p:sp>
      <p:sp>
        <p:nvSpPr>
          <p:cNvPr id="11267"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smtClean="0"/>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smtClean="0"/>
            </a:lvl1pPr>
          </a:lstStyle>
          <a:p>
            <a:pPr>
              <a:defRPr/>
            </a:pPr>
            <a:endParaRPr lang="en-US"/>
          </a:p>
        </p:txBody>
      </p:sp>
      <p:sp>
        <p:nvSpPr>
          <p:cNvPr id="11271"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smtClean="0"/>
            </a:lvl1pPr>
          </a:lstStyle>
          <a:p>
            <a:pPr>
              <a:defRPr/>
            </a:pPr>
            <a:fld id="{CE3C3E0A-170B-4B86-BB29-01F6A18A8CC3}" type="slidenum">
              <a:rPr lang="en-US"/>
              <a:pPr>
                <a:defRPr/>
              </a:pPr>
              <a:t>‹#›</a:t>
            </a:fld>
            <a:endParaRPr lang="en-US"/>
          </a:p>
        </p:txBody>
      </p:sp>
    </p:spTree>
    <p:extLst>
      <p:ext uri="{BB962C8B-B14F-4D97-AF65-F5344CB8AC3E}">
        <p14:creationId xmlns:p14="http://schemas.microsoft.com/office/powerpoint/2010/main" val="6926552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CB19C76A-35D7-4331-BFFF-06A295BAA935}" type="slidenum">
              <a:rPr lang="en-US"/>
              <a:pPr/>
              <a:t>1</a:t>
            </a:fld>
            <a:endParaRPr 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xfrm>
            <a:off x="934720" y="4415790"/>
            <a:ext cx="5140960" cy="4183380"/>
          </a:xfrm>
          <a:noFill/>
          <a:ln/>
        </p:spPr>
        <p:txBody>
          <a:bodyPr/>
          <a:lstStyle/>
          <a:p>
            <a:pPr eaLnBrk="1" hangingPunct="1"/>
            <a:endParaRPr lang="en-US" smtClean="0"/>
          </a:p>
        </p:txBody>
      </p:sp>
    </p:spTree>
    <p:extLst>
      <p:ext uri="{BB962C8B-B14F-4D97-AF65-F5344CB8AC3E}">
        <p14:creationId xmlns:p14="http://schemas.microsoft.com/office/powerpoint/2010/main" val="35401174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E3C3E0A-170B-4B86-BB29-01F6A18A8CC3}" type="slidenum">
              <a:rPr lang="en-US" smtClean="0"/>
              <a:pPr>
                <a:defRPr/>
              </a:pPr>
              <a:t>14</a:t>
            </a:fld>
            <a:endParaRPr lang="en-US"/>
          </a:p>
        </p:txBody>
      </p:sp>
    </p:spTree>
    <p:extLst>
      <p:ext uri="{BB962C8B-B14F-4D97-AF65-F5344CB8AC3E}">
        <p14:creationId xmlns:p14="http://schemas.microsoft.com/office/powerpoint/2010/main" val="4138325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5BC92316-5496-46C7-BBB1-4239352BA420}" type="slidenum">
              <a:rPr lang="en-US"/>
              <a:pPr/>
              <a:t>15</a:t>
            </a:fld>
            <a:endParaRPr lang="en-US" dirty="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325315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fld id="{0CE1670C-0218-40DA-8B5D-B799614A4181}" type="slidenum">
              <a:rPr lang="en-US"/>
              <a:pPr/>
              <a:t>16</a:t>
            </a:fld>
            <a:endParaRPr lang="en-US" dirty="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632592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EC886843-F6C6-440B-89BA-5C6B191CA3C1}"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image" Target="../media/image1.gi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914400"/>
            <a:ext cx="9144000" cy="556047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10" name="Rectangle 9"/>
          <p:cNvSpPr/>
          <p:nvPr userDrawn="1"/>
        </p:nvSpPr>
        <p:spPr>
          <a:xfrm flipV="1">
            <a:off x="0" y="6400800"/>
            <a:ext cx="9144000" cy="45719"/>
          </a:xfrm>
          <a:prstGeom prst="rect">
            <a:avLst/>
          </a:prstGeom>
          <a:solidFill>
            <a:srgbClr val="125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userDrawn="1"/>
        </p:nvSpPr>
        <p:spPr>
          <a:xfrm>
            <a:off x="0" y="0"/>
            <a:ext cx="9144000" cy="838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userDrawn="1"/>
        </p:nvSpPr>
        <p:spPr>
          <a:xfrm>
            <a:off x="0" y="838200"/>
            <a:ext cx="9144000" cy="76200"/>
          </a:xfrm>
          <a:prstGeom prst="rect">
            <a:avLst/>
          </a:prstGeom>
          <a:solidFill>
            <a:srgbClr val="125E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458200" y="109025"/>
            <a:ext cx="533400" cy="500575"/>
          </a:xfrm>
          <a:prstGeom prst="rect">
            <a:avLst/>
          </a:prstGeom>
        </p:spPr>
      </p:pic>
      <p:sp>
        <p:nvSpPr>
          <p:cNvPr id="14" name="Rectangle 13"/>
          <p:cNvSpPr/>
          <p:nvPr userDrawn="1"/>
        </p:nvSpPr>
        <p:spPr>
          <a:xfrm>
            <a:off x="0" y="6474873"/>
            <a:ext cx="9144000" cy="38312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endParaRPr lang="en-US" dirty="0"/>
          </a:p>
        </p:txBody>
      </p:sp>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1925" y="62975"/>
            <a:ext cx="571500" cy="531273"/>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458200" y="6250527"/>
            <a:ext cx="571500" cy="531273"/>
          </a:xfrm>
          <a:prstGeom prst="rect">
            <a:avLst/>
          </a:prstGeom>
        </p:spPr>
      </p:pic>
      <p:sp>
        <p:nvSpPr>
          <p:cNvPr id="17" name="Rectangle 16"/>
          <p:cNvSpPr/>
          <p:nvPr userDrawn="1"/>
        </p:nvSpPr>
        <p:spPr>
          <a:xfrm>
            <a:off x="76200" y="6504801"/>
            <a:ext cx="8382000" cy="276999"/>
          </a:xfrm>
          <a:prstGeom prst="rect">
            <a:avLst/>
          </a:prstGeom>
        </p:spPr>
        <p:txBody>
          <a:bodyPr wrap="square">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sz="1200" dirty="0" smtClean="0">
                <a:solidFill>
                  <a:schemeClr val="bg1"/>
                </a:solidFill>
              </a:rPr>
              <a:t>  http://sheriff.loudoun.gov                                                                                          Loudoun County Sheriff’s Office, VA </a:t>
            </a:r>
          </a:p>
        </p:txBody>
      </p:sp>
    </p:spTree>
  </p:cSld>
  <p:clrMap bg1="lt1" tx1="dk1" bg2="lt2" tx2="dk2" accent1="accent1" accent2="accent2" accent3="accent3" accent4="accent4" accent5="accent5" accent6="accent6" hlink="hlink" folHlink="folHlink"/>
  <p:sldLayoutIdLst>
    <p:sldLayoutId id="2147483650" r:id="rId1"/>
    <p:sldLayoutId id="2147483655" r:id="rId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dea.gov/video_clips/Fentanyl%20Roll%20Call%20Video.mp4"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hyperlink" Target="mailto:Michael.safford@Loudoun.gov"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 name="Text Box 7"/>
          <p:cNvSpPr txBox="1">
            <a:spLocks noChangeArrowheads="1"/>
          </p:cNvSpPr>
          <p:nvPr/>
        </p:nvSpPr>
        <p:spPr bwMode="auto">
          <a:xfrm>
            <a:off x="0" y="5257800"/>
            <a:ext cx="9144000" cy="1600200"/>
          </a:xfrm>
          <a:prstGeom prst="rect">
            <a:avLst/>
          </a:prstGeom>
          <a:solidFill>
            <a:schemeClr val="bg1">
              <a:lumMod val="75000"/>
            </a:schemeClr>
          </a:solidFill>
          <a:ln w="9525">
            <a:noFill/>
            <a:miter lim="800000"/>
            <a:headEnd/>
            <a:tailEnd/>
          </a:ln>
        </p:spPr>
        <p:txBody>
          <a:bodyPr>
            <a:spAutoFit/>
          </a:bodyPr>
          <a:lstStyle/>
          <a:p>
            <a:pPr algn="ctr">
              <a:spcBef>
                <a:spcPct val="50000"/>
              </a:spcBef>
            </a:pPr>
            <a:r>
              <a:rPr lang="en-US" b="1" i="1">
                <a:solidFill>
                  <a:srgbClr val="000000"/>
                </a:solidFill>
                <a:latin typeface="Times New Roman" pitchFamily="18" charset="0"/>
              </a:rPr>
              <a:t>  </a:t>
            </a:r>
          </a:p>
          <a:p>
            <a:pPr algn="ctr">
              <a:spcBef>
                <a:spcPct val="50000"/>
              </a:spcBef>
            </a:pPr>
            <a:endParaRPr lang="en-US" sz="5400" b="1">
              <a:solidFill>
                <a:srgbClr val="000099"/>
              </a:solidFill>
            </a:endParaRPr>
          </a:p>
        </p:txBody>
      </p:sp>
      <p:sp>
        <p:nvSpPr>
          <p:cNvPr id="2055" name="Text Box 7"/>
          <p:cNvSpPr txBox="1">
            <a:spLocks noChangeArrowheads="1"/>
          </p:cNvSpPr>
          <p:nvPr/>
        </p:nvSpPr>
        <p:spPr bwMode="auto">
          <a:xfrm>
            <a:off x="0" y="79608"/>
            <a:ext cx="9144000" cy="1600200"/>
          </a:xfrm>
          <a:prstGeom prst="rect">
            <a:avLst/>
          </a:prstGeom>
          <a:solidFill>
            <a:schemeClr val="bg1">
              <a:lumMod val="75000"/>
            </a:schemeClr>
          </a:solidFill>
          <a:ln w="9525">
            <a:noFill/>
            <a:miter lim="800000"/>
            <a:headEnd/>
            <a:tailEnd/>
          </a:ln>
        </p:spPr>
        <p:txBody>
          <a:bodyPr>
            <a:spAutoFit/>
          </a:bodyPr>
          <a:lstStyle/>
          <a:p>
            <a:pPr algn="ctr">
              <a:spcBef>
                <a:spcPct val="50000"/>
              </a:spcBef>
            </a:pPr>
            <a:r>
              <a:rPr lang="en-US" b="1" i="1">
                <a:solidFill>
                  <a:srgbClr val="000000"/>
                </a:solidFill>
                <a:latin typeface="Times New Roman" pitchFamily="18" charset="0"/>
              </a:rPr>
              <a:t>  </a:t>
            </a:r>
          </a:p>
          <a:p>
            <a:pPr algn="ctr">
              <a:spcBef>
                <a:spcPct val="50000"/>
              </a:spcBef>
            </a:pPr>
            <a:endParaRPr lang="en-US" sz="5400" b="1">
              <a:solidFill>
                <a:srgbClr val="000099"/>
              </a:solidFill>
            </a:endParaRPr>
          </a:p>
        </p:txBody>
      </p:sp>
      <p:sp>
        <p:nvSpPr>
          <p:cNvPr id="9" name="Rectangle 8"/>
          <p:cNvSpPr/>
          <p:nvPr/>
        </p:nvSpPr>
        <p:spPr>
          <a:xfrm>
            <a:off x="1371600" y="1805066"/>
            <a:ext cx="152400" cy="215733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76397" y="3257490"/>
            <a:ext cx="6477003" cy="2369880"/>
          </a:xfrm>
          <a:prstGeom prst="rect">
            <a:avLst/>
          </a:prstGeom>
          <a:noFill/>
        </p:spPr>
        <p:txBody>
          <a:bodyPr wrap="square" rtlCol="0">
            <a:spAutoFit/>
          </a:bodyPr>
          <a:lstStyle/>
          <a:p>
            <a:r>
              <a:rPr lang="en-US" sz="2000" b="1" dirty="0" smtClean="0"/>
              <a:t>Loudoun County Sheriff’s Office</a:t>
            </a:r>
          </a:p>
          <a:p>
            <a:endParaRPr lang="en-US" sz="2000" b="1" dirty="0" smtClean="0"/>
          </a:p>
          <a:p>
            <a:endParaRPr lang="en-US" sz="3200" b="1" dirty="0" smtClean="0"/>
          </a:p>
          <a:p>
            <a:pPr algn="ctr"/>
            <a:r>
              <a:rPr lang="en-US" sz="2800" b="1" dirty="0" smtClean="0"/>
              <a:t>Drug Awareness</a:t>
            </a:r>
          </a:p>
          <a:p>
            <a:endParaRPr lang="en-US" sz="2800" b="1" dirty="0" smtClean="0"/>
          </a:p>
          <a:p>
            <a:pPr algn="ctr"/>
            <a:r>
              <a:rPr lang="en-US" sz="2000" b="1" dirty="0" smtClean="0"/>
              <a:t>2017</a:t>
            </a:r>
            <a:endParaRPr lang="en-US" sz="20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562292"/>
            <a:ext cx="2777646" cy="2582132"/>
          </a:xfrm>
          <a:prstGeom prst="rect">
            <a:avLst/>
          </a:prstGeom>
        </p:spPr>
      </p:pic>
    </p:spTree>
    <p:extLst>
      <p:ext uri="{BB962C8B-B14F-4D97-AF65-F5344CB8AC3E}">
        <p14:creationId xmlns:p14="http://schemas.microsoft.com/office/powerpoint/2010/main" val="3616440640"/>
      </p:ext>
    </p:extLst>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Loudoun Prescription Drug Street Prices</a:t>
            </a:r>
          </a:p>
        </p:txBody>
      </p:sp>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287295" y="1219200"/>
            <a:ext cx="8399506" cy="4832092"/>
          </a:xfrm>
          <a:prstGeom prst="rect">
            <a:avLst/>
          </a:prstGeom>
        </p:spPr>
        <p:txBody>
          <a:bodyPr wrap="square">
            <a:spAutoFit/>
          </a:bodyPr>
          <a:lstStyle/>
          <a:p>
            <a:r>
              <a:rPr lang="en-US" sz="2800" dirty="0" smtClean="0"/>
              <a:t>Xanax: $5-$10</a:t>
            </a:r>
          </a:p>
          <a:p>
            <a:endParaRPr lang="en-US" sz="2800" b="1" dirty="0" smtClean="0"/>
          </a:p>
          <a:p>
            <a:pPr lvl="0"/>
            <a:r>
              <a:rPr lang="en-US" sz="2800" dirty="0" smtClean="0"/>
              <a:t>Adderall 30mg: $8-$12</a:t>
            </a:r>
          </a:p>
          <a:p>
            <a:pPr lvl="0"/>
            <a:endParaRPr lang="en-US" sz="2800" dirty="0" smtClean="0"/>
          </a:p>
          <a:p>
            <a:r>
              <a:rPr lang="en-US" sz="2800" dirty="0" smtClean="0"/>
              <a:t>Percocet</a:t>
            </a:r>
            <a:r>
              <a:rPr lang="en-US" sz="2800" dirty="0"/>
              <a:t>: $5-$</a:t>
            </a:r>
            <a:r>
              <a:rPr lang="en-US" sz="2800" dirty="0" smtClean="0"/>
              <a:t>10</a:t>
            </a:r>
          </a:p>
          <a:p>
            <a:endParaRPr lang="en-US" sz="2800" dirty="0" smtClean="0"/>
          </a:p>
          <a:p>
            <a:pPr lvl="0"/>
            <a:r>
              <a:rPr lang="en-US" sz="2800" dirty="0" smtClean="0"/>
              <a:t>Oxycodone 30mg: $30-$35</a:t>
            </a:r>
          </a:p>
          <a:p>
            <a:pPr lvl="0"/>
            <a:endParaRPr lang="en-US" sz="2800" dirty="0" smtClean="0"/>
          </a:p>
          <a:p>
            <a:endParaRPr lang="en-US" sz="2800" dirty="0"/>
          </a:p>
          <a:p>
            <a:pPr lvl="0"/>
            <a:endParaRPr lang="en-US" sz="2800" dirty="0" smtClean="0"/>
          </a:p>
          <a:p>
            <a:pPr lvl="0"/>
            <a:endParaRPr lang="en-US" sz="2800" dirty="0" smtClean="0"/>
          </a:p>
        </p:txBody>
      </p:sp>
    </p:spTree>
    <p:extLst>
      <p:ext uri="{BB962C8B-B14F-4D97-AF65-F5344CB8AC3E}">
        <p14:creationId xmlns:p14="http://schemas.microsoft.com/office/powerpoint/2010/main" val="22880007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Youth Offenders</a:t>
            </a:r>
          </a:p>
        </p:txBody>
      </p:sp>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8" y="1219200"/>
            <a:ext cx="8534399" cy="646331"/>
          </a:xfrm>
          <a:prstGeom prst="rect">
            <a:avLst/>
          </a:prstGeom>
        </p:spPr>
        <p:txBody>
          <a:bodyPr wrap="square">
            <a:spAutoFit/>
          </a:bodyPr>
          <a:lstStyle/>
          <a:p>
            <a:pPr algn="ctr"/>
            <a:endParaRPr lang="en-US" u="sng" dirty="0" smtClean="0"/>
          </a:p>
          <a:p>
            <a:pPr algn="ctr"/>
            <a:endParaRPr lang="en-US" u="sng" dirty="0"/>
          </a:p>
        </p:txBody>
      </p:sp>
      <p:pic>
        <p:nvPicPr>
          <p:cNvPr id="6" name="Picture 2" descr="C:\Users\RCHolske\AppData\Local\Microsoft\Windows\Temporary Internet Files\Content.Outlook\Y45092MK\illicitdruguse12th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645341"/>
            <a:ext cx="4404623" cy="4572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9600" y="1219200"/>
            <a:ext cx="8212094" cy="400110"/>
          </a:xfrm>
          <a:prstGeom prst="rect">
            <a:avLst/>
          </a:prstGeom>
          <a:noFill/>
        </p:spPr>
        <p:txBody>
          <a:bodyPr wrap="square" rtlCol="0">
            <a:spAutoFit/>
          </a:bodyPr>
          <a:lstStyle/>
          <a:p>
            <a:pPr algn="ctr"/>
            <a:r>
              <a:rPr lang="en-US" sz="2000" b="1" dirty="0" smtClean="0"/>
              <a:t>Past Year Drug Use:   High School Seniors 2012</a:t>
            </a:r>
          </a:p>
        </p:txBody>
      </p:sp>
      <p:sp>
        <p:nvSpPr>
          <p:cNvPr id="7" name="TextBox 6"/>
          <p:cNvSpPr txBox="1"/>
          <p:nvPr/>
        </p:nvSpPr>
        <p:spPr>
          <a:xfrm>
            <a:off x="219331" y="5851943"/>
            <a:ext cx="2295269" cy="415498"/>
          </a:xfrm>
          <a:prstGeom prst="rect">
            <a:avLst/>
          </a:prstGeom>
          <a:noFill/>
        </p:spPr>
        <p:txBody>
          <a:bodyPr wrap="square" rtlCol="0">
            <a:spAutoFit/>
          </a:bodyPr>
          <a:lstStyle/>
          <a:p>
            <a:r>
              <a:rPr lang="en-US" sz="1050" b="1" dirty="0" smtClean="0"/>
              <a:t>Source MTF w/NIDA and NIH</a:t>
            </a:r>
          </a:p>
          <a:p>
            <a:r>
              <a:rPr lang="en-US" sz="1050" b="1" dirty="0" smtClean="0"/>
              <a:t>Funding </a:t>
            </a:r>
          </a:p>
        </p:txBody>
      </p:sp>
    </p:spTree>
    <p:extLst>
      <p:ext uri="{BB962C8B-B14F-4D97-AF65-F5344CB8AC3E}">
        <p14:creationId xmlns:p14="http://schemas.microsoft.com/office/powerpoint/2010/main" val="1688115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Fentanyl</a:t>
            </a:r>
          </a:p>
        </p:txBody>
      </p:sp>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8" y="1219200"/>
            <a:ext cx="8534399" cy="646331"/>
          </a:xfrm>
          <a:prstGeom prst="rect">
            <a:avLst/>
          </a:prstGeom>
        </p:spPr>
        <p:txBody>
          <a:bodyPr wrap="square">
            <a:spAutoFit/>
          </a:bodyPr>
          <a:lstStyle/>
          <a:p>
            <a:pPr algn="ctr"/>
            <a:endParaRPr lang="en-US" u="sng" dirty="0" smtClean="0"/>
          </a:p>
          <a:p>
            <a:pPr algn="ctr"/>
            <a:endParaRPr lang="en-US" u="sng" dirty="0"/>
          </a:p>
        </p:txBody>
      </p:sp>
      <p:sp>
        <p:nvSpPr>
          <p:cNvPr id="3" name="Rectangle 2"/>
          <p:cNvSpPr/>
          <p:nvPr/>
        </p:nvSpPr>
        <p:spPr>
          <a:xfrm>
            <a:off x="287294" y="990600"/>
            <a:ext cx="8593094" cy="3847207"/>
          </a:xfrm>
          <a:prstGeom prst="rect">
            <a:avLst/>
          </a:prstGeom>
        </p:spPr>
        <p:txBody>
          <a:bodyPr wrap="square">
            <a:spAutoFit/>
          </a:bodyPr>
          <a:lstStyle/>
          <a:p>
            <a:pPr algn="ctr" defTabSz="914144"/>
            <a:endParaRPr lang="en-US" sz="2800" dirty="0" smtClean="0">
              <a:latin typeface="+mn-lt"/>
              <a:cs typeface="Times New Roman" pitchFamily="18" charset="0"/>
            </a:endParaRPr>
          </a:p>
          <a:p>
            <a:pPr marL="342900" indent="-342900" algn="just" defTabSz="914144">
              <a:buFont typeface="Arial" pitchFamily="34" charset="0"/>
              <a:buChar char="•"/>
            </a:pPr>
            <a:endParaRPr lang="en-US" dirty="0">
              <a:latin typeface="+mn-lt"/>
            </a:endParaRPr>
          </a:p>
          <a:p>
            <a:pPr marL="342900" indent="-342900" algn="just" defTabSz="914144">
              <a:buFont typeface="Arial" pitchFamily="34" charset="0"/>
              <a:buChar char="•"/>
            </a:pPr>
            <a:r>
              <a:rPr lang="en-US" dirty="0" smtClean="0">
                <a:latin typeface="+mn-lt"/>
              </a:rPr>
              <a:t>Fentanyl is a schedule II synthetic opioid.</a:t>
            </a:r>
          </a:p>
          <a:p>
            <a:pPr algn="just" defTabSz="914144"/>
            <a:endParaRPr lang="en-US" dirty="0" smtClean="0">
              <a:latin typeface="+mn-lt"/>
            </a:endParaRPr>
          </a:p>
          <a:p>
            <a:pPr marL="342900" indent="-342900" algn="just" defTabSz="914144">
              <a:buFont typeface="Arial" pitchFamily="34" charset="0"/>
              <a:buChar char="•"/>
            </a:pPr>
            <a:r>
              <a:rPr lang="en-US" dirty="0" smtClean="0">
                <a:latin typeface="+mn-lt"/>
              </a:rPr>
              <a:t>Approximately 80-100 times stronger than morphine.</a:t>
            </a:r>
          </a:p>
          <a:p>
            <a:pPr algn="just" defTabSz="914144"/>
            <a:endParaRPr lang="en-US" dirty="0" smtClean="0">
              <a:latin typeface="+mn-lt"/>
            </a:endParaRPr>
          </a:p>
          <a:p>
            <a:pPr marL="342900" indent="-342900" algn="just" defTabSz="914144">
              <a:buFont typeface="Arial" pitchFamily="34" charset="0"/>
              <a:buChar char="•"/>
            </a:pPr>
            <a:r>
              <a:rPr lang="en-US" dirty="0" smtClean="0">
                <a:latin typeface="+mn-lt"/>
              </a:rPr>
              <a:t>Approximately 40-50 times stronger than heroin.</a:t>
            </a:r>
          </a:p>
          <a:p>
            <a:pPr algn="just" defTabSz="914144"/>
            <a:endParaRPr lang="en-US" dirty="0" smtClean="0">
              <a:latin typeface="+mn-lt"/>
            </a:endParaRPr>
          </a:p>
          <a:p>
            <a:pPr marL="342900" indent="-342900" algn="just" defTabSz="914144">
              <a:buFont typeface="Arial" pitchFamily="34" charset="0"/>
              <a:buChar char="•"/>
            </a:pPr>
            <a:r>
              <a:rPr lang="en-US" dirty="0" smtClean="0">
                <a:latin typeface="+mn-lt"/>
              </a:rPr>
              <a:t>Effectively treats breakthrough cancer pain.</a:t>
            </a:r>
          </a:p>
          <a:p>
            <a:pPr algn="just" defTabSz="914144"/>
            <a:endParaRPr lang="en-US" dirty="0" smtClean="0">
              <a:latin typeface="+mn-lt"/>
            </a:endParaRPr>
          </a:p>
          <a:p>
            <a:pPr marL="342900" indent="-342900" algn="just" defTabSz="914144">
              <a:buFont typeface="Arial" pitchFamily="34" charset="0"/>
              <a:buChar char="•"/>
            </a:pPr>
            <a:r>
              <a:rPr lang="en-US" dirty="0" smtClean="0">
                <a:latin typeface="+mn-lt"/>
              </a:rPr>
              <a:t>Dosages of fentanyl is measured in </a:t>
            </a:r>
          </a:p>
          <a:p>
            <a:pPr algn="just" defTabSz="914144"/>
            <a:r>
              <a:rPr lang="en-US" dirty="0">
                <a:latin typeface="+mn-lt"/>
              </a:rPr>
              <a:t> </a:t>
            </a:r>
            <a:r>
              <a:rPr lang="en-US" dirty="0" smtClean="0">
                <a:latin typeface="+mn-lt"/>
              </a:rPr>
              <a:t>     micrograms (one millionth of a gram)</a:t>
            </a:r>
          </a:p>
          <a:p>
            <a:pPr marL="342900" indent="-342900" algn="just" defTabSz="914144">
              <a:buFont typeface="Arial" pitchFamily="34" charset="0"/>
              <a:buChar char="•"/>
            </a:pPr>
            <a:endParaRPr lang="en-US" dirty="0">
              <a:latin typeface="+mn-lt"/>
            </a:endParaRPr>
          </a:p>
        </p:txBody>
      </p:sp>
      <p:pic>
        <p:nvPicPr>
          <p:cNvPr id="1026" name="Picture 2" descr="http://www.thepoisonreview.com/wp-content/uploads/fentanyl-patch1-300x2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3332754"/>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248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Clandestine Manufactured Fentanyl</a:t>
            </a:r>
          </a:p>
        </p:txBody>
      </p:sp>
      <p:sp>
        <p:nvSpPr>
          <p:cNvPr id="4" name="Rectangle 3"/>
          <p:cNvSpPr/>
          <p:nvPr/>
        </p:nvSpPr>
        <p:spPr>
          <a:xfrm>
            <a:off x="287294" y="1618568"/>
            <a:ext cx="8534400" cy="4524315"/>
          </a:xfrm>
          <a:prstGeom prst="rect">
            <a:avLst/>
          </a:prstGeom>
        </p:spPr>
        <p:txBody>
          <a:bodyPr wrap="square">
            <a:spAutoFit/>
          </a:bodyPr>
          <a:lstStyle/>
          <a:p>
            <a:pPr marL="285750" indent="-285750">
              <a:buFont typeface="Arial" panose="020B0604020202020204" pitchFamily="34" charset="0"/>
              <a:buChar char="•"/>
            </a:pPr>
            <a:r>
              <a:rPr lang="en-US" dirty="0" smtClean="0"/>
              <a:t>Fentanyl can be illicitly produced or diverted from medical sources</a:t>
            </a:r>
          </a:p>
          <a:p>
            <a:endParaRPr lang="en-US" dirty="0" smtClean="0"/>
          </a:p>
          <a:p>
            <a:pPr marL="285750" indent="-285750">
              <a:buFont typeface="Arial" panose="020B0604020202020204" pitchFamily="34" charset="0"/>
              <a:buChar char="•"/>
            </a:pPr>
            <a:r>
              <a:rPr lang="en-US" dirty="0" smtClean="0"/>
              <a:t>Often used to increase potency of low quality heroin.</a:t>
            </a:r>
          </a:p>
          <a:p>
            <a:endParaRPr lang="en-US" dirty="0" smtClean="0"/>
          </a:p>
          <a:p>
            <a:pPr marL="285750" indent="-285750">
              <a:buFont typeface="Arial" panose="020B0604020202020204" pitchFamily="34" charset="0"/>
              <a:buChar char="•"/>
            </a:pPr>
            <a:r>
              <a:rPr lang="en-US" dirty="0" smtClean="0"/>
              <a:t>Fentanyl fatalities appear to be heroin overdoses unless fentanyl is specifically tested for post-mortem.</a:t>
            </a:r>
          </a:p>
          <a:p>
            <a:endParaRPr lang="en-US" dirty="0" smtClean="0"/>
          </a:p>
          <a:p>
            <a:pPr marL="285750" indent="-285750">
              <a:buFont typeface="Arial" panose="020B0604020202020204" pitchFamily="34" charset="0"/>
              <a:buChar char="•"/>
            </a:pPr>
            <a:r>
              <a:rPr lang="en-US" dirty="0" smtClean="0"/>
              <a:t>Source of for fentanyl, analogs, and precursors is believed to be China.</a:t>
            </a:r>
          </a:p>
          <a:p>
            <a:endParaRPr lang="en-US" dirty="0" smtClean="0"/>
          </a:p>
          <a:p>
            <a:pPr marL="285750" indent="-285750">
              <a:buFont typeface="Arial" panose="020B0604020202020204" pitchFamily="34" charset="0"/>
              <a:buChar char="•"/>
            </a:pPr>
            <a:r>
              <a:rPr lang="en-US" dirty="0"/>
              <a:t>During the last two years, the distribution of clandestinely manufactured fentanyl has been linked to an unprecedented outbreak of thousands of overdoses and deaths</a:t>
            </a:r>
            <a:r>
              <a:rPr lang="en-US" dirty="0" smtClean="0"/>
              <a:t>.</a:t>
            </a:r>
          </a:p>
          <a:p>
            <a:pPr marL="285750" indent="-285750">
              <a:buFont typeface="Arial" panose="020B0604020202020204" pitchFamily="34" charset="0"/>
              <a:buChar char="•"/>
            </a:pPr>
            <a:endParaRPr lang="en-US" dirty="0"/>
          </a:p>
          <a:p>
            <a:r>
              <a:rPr lang="en-US" dirty="0">
                <a:hlinkClick r:id="rId2"/>
              </a:rPr>
              <a:t>https://</a:t>
            </a:r>
            <a:r>
              <a:rPr lang="en-US" dirty="0" smtClean="0">
                <a:hlinkClick r:id="rId2"/>
              </a:rPr>
              <a:t>www.dea.gov/video_clips/Fentanyl%20Roll%20Call%20Video.mp4</a:t>
            </a:r>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8" y="1219200"/>
            <a:ext cx="8534399" cy="646331"/>
          </a:xfrm>
          <a:prstGeom prst="rect">
            <a:avLst/>
          </a:prstGeom>
        </p:spPr>
        <p:txBody>
          <a:bodyPr wrap="square">
            <a:spAutoFit/>
          </a:bodyPr>
          <a:lstStyle/>
          <a:p>
            <a:pPr algn="ctr"/>
            <a:endParaRPr lang="en-US" u="sng" dirty="0" smtClean="0"/>
          </a:p>
          <a:p>
            <a:pPr algn="ctr"/>
            <a:endParaRPr lang="en-US" u="sng" dirty="0"/>
          </a:p>
        </p:txBody>
      </p:sp>
      <p:sp>
        <p:nvSpPr>
          <p:cNvPr id="3" name="Rectangle 2"/>
          <p:cNvSpPr/>
          <p:nvPr/>
        </p:nvSpPr>
        <p:spPr>
          <a:xfrm>
            <a:off x="345988" y="1219200"/>
            <a:ext cx="8475706" cy="2031325"/>
          </a:xfrm>
          <a:prstGeom prst="rect">
            <a:avLst/>
          </a:prstGeom>
        </p:spPr>
        <p:txBody>
          <a:bodyPr wrap="square">
            <a:spAutoFit/>
          </a:bodyPr>
          <a:lstStyle/>
          <a:p>
            <a:endParaRPr lang="en-US" dirty="0">
              <a:latin typeface="+mn-lt"/>
              <a:cs typeface="Times New Roman" pitchFamily="18" charset="0"/>
            </a:endParaRPr>
          </a:p>
          <a:p>
            <a:endParaRPr lang="en-US" dirty="0" smtClean="0">
              <a:latin typeface="+mn-lt"/>
              <a:cs typeface="Times New Roman" pitchFamily="18" charset="0"/>
            </a:endParaRPr>
          </a:p>
          <a:p>
            <a:endParaRPr lang="en-US" dirty="0">
              <a:latin typeface="+mn-lt"/>
              <a:cs typeface="Times New Roman" pitchFamily="18" charset="0"/>
            </a:endParaRPr>
          </a:p>
          <a:p>
            <a:endParaRPr lang="en-US" dirty="0" smtClean="0">
              <a:latin typeface="+mn-lt"/>
              <a:cs typeface="Times New Roman" pitchFamily="18" charset="0"/>
            </a:endParaRPr>
          </a:p>
          <a:p>
            <a:endParaRPr lang="en-US" dirty="0">
              <a:latin typeface="Garamond" pitchFamily="18" charset="0"/>
              <a:cs typeface="Times New Roman" pitchFamily="18" charset="0"/>
            </a:endParaRPr>
          </a:p>
          <a:p>
            <a:endParaRPr lang="en-US" dirty="0" smtClean="0">
              <a:latin typeface="Garamond" pitchFamily="18" charset="0"/>
              <a:cs typeface="Times New Roman" pitchFamily="18" charset="0"/>
            </a:endParaRPr>
          </a:p>
          <a:p>
            <a:endParaRPr lang="en-US" dirty="0"/>
          </a:p>
        </p:txBody>
      </p:sp>
    </p:spTree>
    <p:extLst>
      <p:ext uri="{BB962C8B-B14F-4D97-AF65-F5344CB8AC3E}">
        <p14:creationId xmlns:p14="http://schemas.microsoft.com/office/powerpoint/2010/main" val="3070433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Naloxone (</a:t>
            </a:r>
            <a:r>
              <a:rPr lang="en-US" b="1" dirty="0" err="1" smtClean="0">
                <a:solidFill>
                  <a:schemeClr val="bg1"/>
                </a:solidFill>
              </a:rPr>
              <a:t>Narcan</a:t>
            </a:r>
            <a:r>
              <a:rPr lang="en-US" b="1" dirty="0" smtClean="0">
                <a:solidFill>
                  <a:schemeClr val="bg1"/>
                </a:solidFill>
              </a:rPr>
              <a:t>)  </a:t>
            </a:r>
            <a:endParaRPr lang="en-US" b="1" dirty="0">
              <a:solidFill>
                <a:schemeClr val="bg1"/>
              </a:solidFill>
            </a:endParaRPr>
          </a:p>
        </p:txBody>
      </p:sp>
      <p:sp>
        <p:nvSpPr>
          <p:cNvPr id="6" name="Rectangle 5"/>
          <p:cNvSpPr/>
          <p:nvPr/>
        </p:nvSpPr>
        <p:spPr>
          <a:xfrm>
            <a:off x="323335" y="1136821"/>
            <a:ext cx="8725930" cy="800219"/>
          </a:xfrm>
          <a:prstGeom prst="rect">
            <a:avLst/>
          </a:prstGeom>
        </p:spPr>
        <p:txBody>
          <a:bodyPr wrap="square">
            <a:spAutoFit/>
          </a:bodyPr>
          <a:lstStyle/>
          <a:p>
            <a:pPr algn="ctr"/>
            <a:endParaRPr lang="en-US" dirty="0"/>
          </a:p>
          <a:p>
            <a:pPr algn="ctr"/>
            <a:endParaRPr lang="en-US" sz="2800" b="1" dirty="0" smtClean="0"/>
          </a:p>
        </p:txBody>
      </p:sp>
      <p:sp>
        <p:nvSpPr>
          <p:cNvPr id="3" name="TextBox 2"/>
          <p:cNvSpPr txBox="1"/>
          <p:nvPr/>
        </p:nvSpPr>
        <p:spPr>
          <a:xfrm>
            <a:off x="540434" y="2075075"/>
            <a:ext cx="7848600" cy="4093428"/>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Naloxone can reverse an accidental overdose of opioids.</a:t>
            </a:r>
          </a:p>
          <a:p>
            <a:pPr marL="342900" indent="-342900">
              <a:buFont typeface="Arial" panose="020B0604020202020204" pitchFamily="34" charset="0"/>
              <a:buChar char="•"/>
            </a:pPr>
            <a:r>
              <a:rPr lang="en-US" sz="2000" dirty="0" smtClean="0"/>
              <a:t>Opiate antagonist </a:t>
            </a:r>
          </a:p>
          <a:p>
            <a:pPr marL="342900" indent="-342900">
              <a:buFont typeface="Arial" panose="020B0604020202020204" pitchFamily="34" charset="0"/>
              <a:buChar char="•"/>
            </a:pPr>
            <a:r>
              <a:rPr lang="en-US" sz="2000" dirty="0" smtClean="0"/>
              <a:t>Can be administered by nasal spray or injection</a:t>
            </a:r>
          </a:p>
          <a:p>
            <a:endParaRPr lang="en-US" sz="2000" dirty="0" smtClean="0"/>
          </a:p>
          <a:p>
            <a:endParaRPr lang="en-US" sz="2000" dirty="0"/>
          </a:p>
          <a:p>
            <a:r>
              <a:rPr lang="en-US" sz="2000" dirty="0" smtClean="0"/>
              <a:t>Examples of Opiates include:</a:t>
            </a:r>
          </a:p>
          <a:p>
            <a:r>
              <a:rPr lang="en-US" sz="2000" dirty="0" smtClean="0"/>
              <a:t>Heroine</a:t>
            </a:r>
          </a:p>
          <a:p>
            <a:r>
              <a:rPr lang="en-US" sz="2000" dirty="0" smtClean="0"/>
              <a:t>Methadone</a:t>
            </a:r>
          </a:p>
          <a:p>
            <a:r>
              <a:rPr lang="en-US" sz="2000" dirty="0" smtClean="0"/>
              <a:t>Oxycodone</a:t>
            </a:r>
          </a:p>
          <a:p>
            <a:r>
              <a:rPr lang="en-US" sz="2000" dirty="0" smtClean="0"/>
              <a:t>Vicodin</a:t>
            </a:r>
          </a:p>
          <a:p>
            <a:r>
              <a:rPr lang="en-US" sz="2000" dirty="0" smtClean="0"/>
              <a:t>Percocet</a:t>
            </a:r>
          </a:p>
          <a:p>
            <a:r>
              <a:rPr lang="en-US" sz="2000" dirty="0" smtClean="0"/>
              <a:t>Codeine</a:t>
            </a:r>
          </a:p>
          <a:p>
            <a:r>
              <a:rPr lang="en-US" sz="2000" dirty="0" smtClean="0"/>
              <a:t>Fentanyl</a:t>
            </a:r>
          </a:p>
        </p:txBody>
      </p:sp>
      <p:pic>
        <p:nvPicPr>
          <p:cNvPr id="1030" name="Picture 6" descr="Image result for Naloxone nasal spra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3429000"/>
            <a:ext cx="4347684" cy="2434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1272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457200" y="0"/>
            <a:ext cx="8229600" cy="1143000"/>
          </a:xfrm>
        </p:spPr>
        <p:txBody>
          <a:bodyPr/>
          <a:lstStyle/>
          <a:p>
            <a:pPr eaLnBrk="1" hangingPunct="1">
              <a:defRPr/>
            </a:pPr>
            <a:r>
              <a:rPr lang="en-US" dirty="0" smtClean="0">
                <a:solidFill>
                  <a:schemeClr val="bg1"/>
                </a:solidFill>
              </a:rPr>
              <a:t>LSD</a:t>
            </a:r>
          </a:p>
        </p:txBody>
      </p:sp>
      <p:sp>
        <p:nvSpPr>
          <p:cNvPr id="47107" name="Rectangle 3"/>
          <p:cNvSpPr>
            <a:spLocks noGrp="1" noChangeArrowheads="1"/>
          </p:cNvSpPr>
          <p:nvPr>
            <p:ph idx="1"/>
          </p:nvPr>
        </p:nvSpPr>
        <p:spPr/>
        <p:txBody>
          <a:bodyPr/>
          <a:lstStyle/>
          <a:p>
            <a:pPr>
              <a:defRPr/>
            </a:pPr>
            <a:r>
              <a:rPr lang="en-US" b="1" dirty="0"/>
              <a:t>Lysergic Acid Diethylamide (LSD)</a:t>
            </a:r>
            <a:endParaRPr lang="en-US" dirty="0"/>
          </a:p>
          <a:p>
            <a:pPr>
              <a:defRPr/>
            </a:pPr>
            <a:r>
              <a:rPr lang="en-US" dirty="0" smtClean="0"/>
              <a:t>Potent </a:t>
            </a:r>
            <a:r>
              <a:rPr lang="en-US" dirty="0"/>
              <a:t>hallucinogen </a:t>
            </a:r>
            <a:endParaRPr lang="en-US" dirty="0" smtClean="0"/>
          </a:p>
          <a:p>
            <a:pPr>
              <a:defRPr/>
            </a:pPr>
            <a:r>
              <a:rPr lang="en-US" dirty="0" smtClean="0"/>
              <a:t>LSD is usually sold in the form of impregnated paper (blotter acid), typically imprinted with colorful graphic designs. It has also been encountered in tablets (microdots), thin squares of gelatin (window panes), in sugar cubes and, rarely, in liquid form. </a:t>
            </a:r>
          </a:p>
        </p:txBody>
      </p:sp>
    </p:spTree>
    <p:extLst>
      <p:ext uri="{BB962C8B-B14F-4D97-AF65-F5344CB8AC3E}">
        <p14:creationId xmlns:p14="http://schemas.microsoft.com/office/powerpoint/2010/main" val="2930948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idx="1"/>
          </p:nvPr>
        </p:nvSpPr>
        <p:spPr>
          <a:xfrm>
            <a:off x="381000" y="1676400"/>
            <a:ext cx="8229600" cy="6096000"/>
          </a:xfrm>
        </p:spPr>
        <p:txBody>
          <a:bodyPr/>
          <a:lstStyle/>
          <a:p>
            <a:pPr eaLnBrk="1" hangingPunct="1">
              <a:lnSpc>
                <a:spcPct val="80000"/>
              </a:lnSpc>
              <a:defRPr/>
            </a:pPr>
            <a:r>
              <a:rPr lang="en-US" sz="2000" dirty="0" smtClean="0"/>
              <a:t>Physical reactions may include dilated pupils, lowered body temperature, nausea, "goose bumps," profuse perspiration, increased blood sugar, and rapid heart rate. During the first hour after ingestion, the user may experience visual changes with extreme changes in mood.</a:t>
            </a:r>
          </a:p>
          <a:p>
            <a:pPr eaLnBrk="1" hangingPunct="1">
              <a:lnSpc>
                <a:spcPct val="80000"/>
              </a:lnSpc>
              <a:defRPr/>
            </a:pPr>
            <a:r>
              <a:rPr lang="en-US" sz="2000" dirty="0" smtClean="0"/>
              <a:t> In the hallucinatory state, the user may suffer impaired depth and time perception, accompanied by distorted perception of the size and shape of objects, movements, color; sound, touch, and the users own body image. During this period, the users' ability to perceive objects through the senses is distorted: they may describe "hearing colors" and "seeing sounds." </a:t>
            </a:r>
          </a:p>
          <a:p>
            <a:pPr eaLnBrk="1" hangingPunct="1">
              <a:lnSpc>
                <a:spcPct val="80000"/>
              </a:lnSpc>
              <a:defRPr/>
            </a:pPr>
            <a:r>
              <a:rPr lang="en-US" sz="2000" dirty="0" smtClean="0"/>
              <a:t>The ability to make sensible judgments and see common dangers is impaired, making the user susceptible to personal injury. After an LSD "trip," the user may suffer acute anxiety or depression for a variable period of time. Flashbacks have been reported days or even months after taking the last dose.</a:t>
            </a:r>
          </a:p>
        </p:txBody>
      </p:sp>
      <p:sp>
        <p:nvSpPr>
          <p:cNvPr id="2" name="Rectangle 1"/>
          <p:cNvSpPr/>
          <p:nvPr/>
        </p:nvSpPr>
        <p:spPr>
          <a:xfrm>
            <a:off x="3962400" y="152400"/>
            <a:ext cx="1588109" cy="646331"/>
          </a:xfrm>
          <a:prstGeom prst="rect">
            <a:avLst/>
          </a:prstGeom>
        </p:spPr>
        <p:txBody>
          <a:bodyPr wrap="square">
            <a:spAutoFit/>
          </a:bodyPr>
          <a:lstStyle/>
          <a:p>
            <a:r>
              <a:rPr lang="en-US" sz="3600" dirty="0">
                <a:solidFill>
                  <a:schemeClr val="bg1"/>
                </a:solidFill>
              </a:rPr>
              <a:t>LSD</a:t>
            </a:r>
            <a:endParaRPr lang="en-US" sz="3600" dirty="0"/>
          </a:p>
        </p:txBody>
      </p:sp>
    </p:spTree>
    <p:extLst>
      <p:ext uri="{BB962C8B-B14F-4D97-AF65-F5344CB8AC3E}">
        <p14:creationId xmlns:p14="http://schemas.microsoft.com/office/powerpoint/2010/main" val="359003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aime.sanford\AppData\Local\Microsoft\Windows\Temporary Internet Files\Content.Outlook\Q6LU6LU5\DSC_000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85800"/>
            <a:ext cx="9144000" cy="578309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0" y="152400"/>
            <a:ext cx="2438400" cy="400110"/>
          </a:xfrm>
          <a:prstGeom prst="rect">
            <a:avLst/>
          </a:prstGeom>
          <a:noFill/>
        </p:spPr>
        <p:txBody>
          <a:bodyPr wrap="square" rtlCol="0">
            <a:spAutoFit/>
          </a:bodyPr>
          <a:lstStyle/>
          <a:p>
            <a:pPr algn="ctr"/>
            <a:r>
              <a:rPr lang="en-US" sz="2000" b="1" dirty="0" smtClean="0">
                <a:solidFill>
                  <a:schemeClr val="bg1"/>
                </a:solidFill>
              </a:rPr>
              <a:t>LSD</a:t>
            </a:r>
          </a:p>
        </p:txBody>
      </p:sp>
    </p:spTree>
    <p:extLst>
      <p:ext uri="{BB962C8B-B14F-4D97-AF65-F5344CB8AC3E}">
        <p14:creationId xmlns:p14="http://schemas.microsoft.com/office/powerpoint/2010/main" val="14978925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8" y="1219200"/>
            <a:ext cx="8534399" cy="4832092"/>
          </a:xfrm>
          <a:prstGeom prst="rect">
            <a:avLst/>
          </a:prstGeom>
        </p:spPr>
        <p:txBody>
          <a:bodyPr wrap="square">
            <a:spAutoFit/>
          </a:bodyPr>
          <a:lstStyle/>
          <a:p>
            <a:pPr algn="ctr"/>
            <a:endParaRPr lang="en-US" u="sng" dirty="0" smtClean="0"/>
          </a:p>
          <a:p>
            <a:pPr algn="ctr"/>
            <a:r>
              <a:rPr lang="en-US" sz="3600" u="sng" dirty="0" smtClean="0"/>
              <a:t>Questions ??</a:t>
            </a:r>
            <a:endParaRPr lang="en-US" sz="3600" dirty="0"/>
          </a:p>
          <a:p>
            <a:pPr algn="ctr"/>
            <a:endParaRPr lang="en-US" dirty="0" smtClean="0"/>
          </a:p>
          <a:p>
            <a:pPr algn="ctr"/>
            <a:r>
              <a:rPr lang="en-US" dirty="0"/>
              <a:t> </a:t>
            </a:r>
          </a:p>
          <a:p>
            <a:endParaRPr lang="en-US" dirty="0" smtClean="0"/>
          </a:p>
          <a:p>
            <a:endParaRPr lang="en-US" dirty="0"/>
          </a:p>
          <a:p>
            <a:endParaRPr lang="en-US" dirty="0"/>
          </a:p>
          <a:p>
            <a:pPr algn="ctr"/>
            <a:endParaRPr lang="en-US" sz="2800" dirty="0" smtClean="0"/>
          </a:p>
          <a:p>
            <a:pPr algn="ctr"/>
            <a:r>
              <a:rPr lang="en-US" sz="2800" dirty="0" smtClean="0"/>
              <a:t>Detective Michael Safford</a:t>
            </a:r>
          </a:p>
          <a:p>
            <a:pPr algn="ctr"/>
            <a:r>
              <a:rPr lang="en-US" dirty="0" smtClean="0"/>
              <a:t> </a:t>
            </a:r>
          </a:p>
          <a:p>
            <a:pPr algn="ctr"/>
            <a:r>
              <a:rPr lang="en-US" dirty="0" smtClean="0"/>
              <a:t>Loudoun </a:t>
            </a:r>
            <a:r>
              <a:rPr lang="en-US" dirty="0"/>
              <a:t>County Sheriff’s </a:t>
            </a:r>
            <a:r>
              <a:rPr lang="en-US" dirty="0" smtClean="0"/>
              <a:t>Office</a:t>
            </a:r>
          </a:p>
          <a:p>
            <a:pPr algn="ctr"/>
            <a:r>
              <a:rPr lang="en-US" dirty="0" smtClean="0"/>
              <a:t>Tactical Enforcement Unit</a:t>
            </a:r>
          </a:p>
          <a:p>
            <a:pPr algn="ctr"/>
            <a:r>
              <a:rPr lang="en-US" dirty="0" smtClean="0"/>
              <a:t>Cell: 571-233-0015</a:t>
            </a:r>
          </a:p>
          <a:p>
            <a:endParaRPr lang="en-US" dirty="0"/>
          </a:p>
          <a:p>
            <a:pPr algn="ctr"/>
            <a:r>
              <a:rPr lang="en-US" dirty="0" smtClean="0">
                <a:hlinkClick r:id="rId2"/>
              </a:rPr>
              <a:t>Michael.safford@Loudoun.gov</a:t>
            </a:r>
            <a:endParaRPr lang="en-US" dirty="0" smtClean="0"/>
          </a:p>
        </p:txBody>
      </p:sp>
      <p:pic>
        <p:nvPicPr>
          <p:cNvPr id="6" name="Picture 2" descr="C:\Documents and Settings\frank.m.pearson\Local Settings\Temporary Internet Files\Content.IE5\RJRAU4YF\MC9004344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0435" y="2263797"/>
            <a:ext cx="1365504" cy="1463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9786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Circle of Addiction</a:t>
            </a:r>
          </a:p>
        </p:txBody>
      </p:sp>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8" y="1219200"/>
            <a:ext cx="8534399" cy="646331"/>
          </a:xfrm>
          <a:prstGeom prst="rect">
            <a:avLst/>
          </a:prstGeom>
        </p:spPr>
        <p:txBody>
          <a:bodyPr wrap="square">
            <a:spAutoFit/>
          </a:bodyPr>
          <a:lstStyle/>
          <a:p>
            <a:pPr algn="ctr"/>
            <a:endParaRPr lang="en-US" u="sng" dirty="0" smtClean="0"/>
          </a:p>
          <a:p>
            <a:pPr algn="ctr"/>
            <a:endParaRPr lang="en-US" u="sng" dirty="0"/>
          </a:p>
        </p:txBody>
      </p:sp>
      <p:graphicFrame>
        <p:nvGraphicFramePr>
          <p:cNvPr id="3" name="Diagram 2"/>
          <p:cNvGraphicFramePr/>
          <p:nvPr>
            <p:extLst>
              <p:ext uri="{D42A27DB-BD31-4B8C-83A1-F6EECF244321}">
                <p14:modId xmlns:p14="http://schemas.microsoft.com/office/powerpoint/2010/main" val="3308696350"/>
              </p:ext>
            </p:extLst>
          </p:nvPr>
        </p:nvGraphicFramePr>
        <p:xfrm>
          <a:off x="647700" y="1231557"/>
          <a:ext cx="80772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691104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Top Abused Prescription Drugs</a:t>
            </a:r>
          </a:p>
        </p:txBody>
      </p:sp>
      <p:sp>
        <p:nvSpPr>
          <p:cNvPr id="3" name="Rectangle 2"/>
          <p:cNvSpPr/>
          <p:nvPr/>
        </p:nvSpPr>
        <p:spPr>
          <a:xfrm>
            <a:off x="685800" y="1395383"/>
            <a:ext cx="4191000" cy="4247317"/>
          </a:xfrm>
          <a:prstGeom prst="rect">
            <a:avLst/>
          </a:prstGeom>
        </p:spPr>
        <p:txBody>
          <a:bodyPr wrap="square">
            <a:spAutoFit/>
          </a:bodyPr>
          <a:lstStyle/>
          <a:p>
            <a:pPr lvl="0"/>
            <a:r>
              <a:rPr lang="en-US" dirty="0"/>
              <a:t>Alprazolam (Xanax) $5 a tablet</a:t>
            </a:r>
          </a:p>
          <a:p>
            <a:pPr lvl="0"/>
            <a:endParaRPr lang="en-US" dirty="0" smtClean="0"/>
          </a:p>
          <a:p>
            <a:pPr lvl="0"/>
            <a:endParaRPr lang="en-US" dirty="0"/>
          </a:p>
          <a:p>
            <a:pPr lvl="0"/>
            <a:endParaRPr lang="en-US" dirty="0" smtClean="0"/>
          </a:p>
          <a:p>
            <a:pPr lvl="0"/>
            <a:endParaRPr lang="en-US" dirty="0" smtClean="0"/>
          </a:p>
          <a:p>
            <a:pPr lvl="0"/>
            <a:endParaRPr lang="en-US" dirty="0" smtClean="0"/>
          </a:p>
          <a:p>
            <a:pPr lvl="0"/>
            <a:endParaRPr lang="en-US" dirty="0"/>
          </a:p>
          <a:p>
            <a:pPr lvl="0"/>
            <a:endParaRPr lang="en-US" dirty="0" smtClean="0"/>
          </a:p>
          <a:p>
            <a:pPr lvl="0"/>
            <a:r>
              <a:rPr lang="en-US" dirty="0" smtClean="0"/>
              <a:t>Amphetamine </a:t>
            </a:r>
            <a:r>
              <a:rPr lang="en-US" dirty="0"/>
              <a:t>Mixture (Adderall) </a:t>
            </a:r>
            <a:endParaRPr lang="en-US" dirty="0" smtClean="0"/>
          </a:p>
          <a:p>
            <a:pPr lvl="0"/>
            <a:endParaRPr lang="en-US" dirty="0"/>
          </a:p>
          <a:p>
            <a:pPr marL="742950" lvl="1" indent="-285750">
              <a:buFont typeface="Arial" pitchFamily="34" charset="0"/>
              <a:buChar char="•"/>
            </a:pPr>
            <a:r>
              <a:rPr lang="en-US" dirty="0"/>
              <a:t>Methamphetamine type </a:t>
            </a:r>
            <a:r>
              <a:rPr lang="en-US" dirty="0" smtClean="0"/>
              <a:t>“high”</a:t>
            </a:r>
          </a:p>
          <a:p>
            <a:pPr marL="742950" lvl="1" indent="-285750">
              <a:buFont typeface="Arial" pitchFamily="34" charset="0"/>
              <a:buChar char="•"/>
            </a:pPr>
            <a:endParaRPr lang="en-US" dirty="0"/>
          </a:p>
          <a:p>
            <a:pPr marL="742950" lvl="1" indent="-285750">
              <a:buFont typeface="Arial" pitchFamily="34" charset="0"/>
              <a:buChar char="•"/>
            </a:pPr>
            <a:r>
              <a:rPr lang="en-US" dirty="0"/>
              <a:t>Sold in high schools and </a:t>
            </a:r>
            <a:r>
              <a:rPr lang="en-US" dirty="0" smtClean="0"/>
              <a:t>colleges</a:t>
            </a:r>
          </a:p>
          <a:p>
            <a:pPr lvl="1"/>
            <a:endParaRPr lang="en-US" dirty="0"/>
          </a:p>
        </p:txBody>
      </p:sp>
      <p:pic>
        <p:nvPicPr>
          <p:cNvPr id="2050" name="Picture 2" descr="F:\alprazol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5053" y="1395382"/>
            <a:ext cx="1914525" cy="23907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F:\adera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5053" y="3939784"/>
            <a:ext cx="2314575"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74749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Top Abused Prescription Drugs</a:t>
            </a:r>
          </a:p>
        </p:txBody>
      </p:sp>
      <p:sp>
        <p:nvSpPr>
          <p:cNvPr id="4" name="Rectangle 3"/>
          <p:cNvSpPr/>
          <p:nvPr/>
        </p:nvSpPr>
        <p:spPr>
          <a:xfrm>
            <a:off x="280086" y="1371600"/>
            <a:ext cx="6019800" cy="4247317"/>
          </a:xfrm>
          <a:prstGeom prst="rect">
            <a:avLst/>
          </a:prstGeom>
        </p:spPr>
        <p:txBody>
          <a:bodyPr wrap="square">
            <a:spAutoFit/>
          </a:bodyPr>
          <a:lstStyle/>
          <a:p>
            <a:pPr lvl="0"/>
            <a:r>
              <a:rPr lang="en-US" dirty="0"/>
              <a:t>Hydrocodone (</a:t>
            </a:r>
            <a:r>
              <a:rPr lang="en-US" dirty="0" err="1"/>
              <a:t>Vicodin</a:t>
            </a:r>
            <a:r>
              <a:rPr lang="en-US" dirty="0"/>
              <a:t>, Norco, </a:t>
            </a:r>
            <a:r>
              <a:rPr lang="en-US" dirty="0" err="1" smtClean="0"/>
              <a:t>Lortab</a:t>
            </a:r>
            <a:r>
              <a:rPr lang="en-US" dirty="0"/>
              <a:t>, </a:t>
            </a:r>
            <a:r>
              <a:rPr lang="en-US" dirty="0" err="1" smtClean="0"/>
              <a:t>Lorcet</a:t>
            </a:r>
            <a:r>
              <a:rPr lang="en-US" dirty="0"/>
              <a:t>)</a:t>
            </a:r>
          </a:p>
          <a:p>
            <a:pPr marL="742950" lvl="1" indent="-285750">
              <a:buFont typeface="Arial" pitchFamily="34" charset="0"/>
              <a:buChar char="•"/>
            </a:pPr>
            <a:endParaRPr lang="en-US" dirty="0" smtClean="0"/>
          </a:p>
          <a:p>
            <a:pPr marL="742950" lvl="1" indent="-285750">
              <a:buFont typeface="Arial" pitchFamily="34" charset="0"/>
              <a:buChar char="•"/>
            </a:pPr>
            <a:r>
              <a:rPr lang="en-US" dirty="0" smtClean="0"/>
              <a:t>$</a:t>
            </a:r>
            <a:r>
              <a:rPr lang="en-US" dirty="0"/>
              <a:t>6- $8 per </a:t>
            </a:r>
            <a:r>
              <a:rPr lang="en-US" dirty="0" smtClean="0"/>
              <a:t>tablet</a:t>
            </a:r>
          </a:p>
          <a:p>
            <a:pPr lvl="1"/>
            <a:endParaRPr lang="en-US" dirty="0"/>
          </a:p>
          <a:p>
            <a:pPr lvl="1"/>
            <a:endParaRPr lang="en-US" dirty="0" smtClean="0"/>
          </a:p>
          <a:p>
            <a:pPr lvl="1"/>
            <a:endParaRPr lang="en-US" dirty="0"/>
          </a:p>
          <a:p>
            <a:pPr lvl="1"/>
            <a:endParaRPr lang="en-US" dirty="0" smtClean="0"/>
          </a:p>
          <a:p>
            <a:pPr lvl="1"/>
            <a:endParaRPr lang="en-US" dirty="0" smtClean="0"/>
          </a:p>
          <a:p>
            <a:pPr lvl="0"/>
            <a:r>
              <a:rPr lang="en-US" dirty="0" err="1" smtClean="0"/>
              <a:t>Hydromorphone</a:t>
            </a:r>
            <a:r>
              <a:rPr lang="en-US" dirty="0" smtClean="0"/>
              <a:t> </a:t>
            </a:r>
            <a:r>
              <a:rPr lang="en-US" dirty="0"/>
              <a:t>(</a:t>
            </a:r>
            <a:r>
              <a:rPr lang="en-US" dirty="0" err="1"/>
              <a:t>Dilaudid</a:t>
            </a:r>
            <a:r>
              <a:rPr lang="en-US" dirty="0"/>
              <a:t>)</a:t>
            </a:r>
          </a:p>
          <a:p>
            <a:pPr marL="742950" lvl="1" indent="-285750">
              <a:buFont typeface="Arial" pitchFamily="34" charset="0"/>
              <a:buChar char="•"/>
            </a:pPr>
            <a:endParaRPr lang="en-US" dirty="0" smtClean="0"/>
          </a:p>
          <a:p>
            <a:pPr marL="742950" lvl="1" indent="-285750">
              <a:buFont typeface="Arial" pitchFamily="34" charset="0"/>
              <a:buChar char="•"/>
            </a:pPr>
            <a:r>
              <a:rPr lang="en-US" dirty="0" smtClean="0"/>
              <a:t>Synthetic Heroin</a:t>
            </a:r>
          </a:p>
          <a:p>
            <a:pPr marL="742950" lvl="1" indent="-285750">
              <a:buFont typeface="Arial" pitchFamily="34" charset="0"/>
              <a:buChar char="•"/>
            </a:pPr>
            <a:endParaRPr lang="en-US" dirty="0" smtClean="0"/>
          </a:p>
          <a:p>
            <a:pPr marL="742950" lvl="1" indent="-285750">
              <a:buFont typeface="Arial" pitchFamily="34" charset="0"/>
              <a:buChar char="•"/>
            </a:pPr>
            <a:r>
              <a:rPr lang="en-US" dirty="0" smtClean="0"/>
              <a:t>$</a:t>
            </a:r>
            <a:r>
              <a:rPr lang="en-US" dirty="0"/>
              <a:t>20- $30  a </a:t>
            </a:r>
            <a:r>
              <a:rPr lang="en-US" dirty="0" smtClean="0"/>
              <a:t>tablet </a:t>
            </a:r>
          </a:p>
          <a:p>
            <a:pPr marL="742950" lvl="1" indent="-285750">
              <a:buFont typeface="Arial" pitchFamily="34" charset="0"/>
              <a:buChar char="•"/>
            </a:pPr>
            <a:endParaRPr lang="en-US" dirty="0"/>
          </a:p>
          <a:p>
            <a:pPr marL="742950" lvl="1" indent="-285750">
              <a:buFont typeface="Arial" pitchFamily="34" charset="0"/>
              <a:buChar char="•"/>
            </a:pPr>
            <a:endParaRPr lang="en-US" dirty="0"/>
          </a:p>
        </p:txBody>
      </p:sp>
      <p:pic>
        <p:nvPicPr>
          <p:cNvPr id="5122" name="Picture 2" descr="F:\hydrocodone.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3200" y="1472511"/>
            <a:ext cx="1709634" cy="210312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F:\dilaudi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966519"/>
            <a:ext cx="3261991" cy="20116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57200" y="5465762"/>
            <a:ext cx="1338828" cy="646331"/>
          </a:xfrm>
          <a:prstGeom prst="rect">
            <a:avLst/>
          </a:prstGeom>
        </p:spPr>
        <p:txBody>
          <a:bodyPr wrap="none">
            <a:spAutoFit/>
          </a:bodyPr>
          <a:lstStyle/>
          <a:p>
            <a:endParaRPr lang="en-US" dirty="0" smtClean="0"/>
          </a:p>
          <a:p>
            <a:r>
              <a:rPr lang="en-US" dirty="0" err="1" smtClean="0"/>
              <a:t>Methodone</a:t>
            </a:r>
            <a:endParaRPr lang="en-US" dirty="0"/>
          </a:p>
        </p:txBody>
      </p:sp>
    </p:spTree>
    <p:extLst>
      <p:ext uri="{BB962C8B-B14F-4D97-AF65-F5344CB8AC3E}">
        <p14:creationId xmlns:p14="http://schemas.microsoft.com/office/powerpoint/2010/main" val="21175351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Top Abused Prescription Drugs</a:t>
            </a:r>
          </a:p>
        </p:txBody>
      </p:sp>
      <p:sp>
        <p:nvSpPr>
          <p:cNvPr id="4" name="Rectangle 3"/>
          <p:cNvSpPr/>
          <p:nvPr/>
        </p:nvSpPr>
        <p:spPr>
          <a:xfrm>
            <a:off x="381000" y="1066800"/>
            <a:ext cx="4724400" cy="4524315"/>
          </a:xfrm>
          <a:prstGeom prst="rect">
            <a:avLst/>
          </a:prstGeom>
        </p:spPr>
        <p:txBody>
          <a:bodyPr wrap="square">
            <a:spAutoFit/>
          </a:bodyPr>
          <a:lstStyle/>
          <a:p>
            <a:pPr lvl="0"/>
            <a:r>
              <a:rPr lang="en-US" dirty="0"/>
              <a:t>Oxycodone (</a:t>
            </a:r>
            <a:r>
              <a:rPr lang="en-US" dirty="0" err="1" smtClean="0"/>
              <a:t>OxyContin</a:t>
            </a:r>
            <a:r>
              <a:rPr lang="en-US" dirty="0"/>
              <a:t>, Roxicodone </a:t>
            </a:r>
            <a:r>
              <a:rPr lang="en-US" dirty="0" smtClean="0"/>
              <a:t>)</a:t>
            </a:r>
          </a:p>
          <a:p>
            <a:pPr lvl="0"/>
            <a:endParaRPr lang="en-US" dirty="0"/>
          </a:p>
          <a:p>
            <a:pPr marL="742950" lvl="1" indent="-285750">
              <a:buFont typeface="Arial" pitchFamily="34" charset="0"/>
              <a:buChar char="•"/>
            </a:pPr>
            <a:r>
              <a:rPr lang="en-US" dirty="0" smtClean="0"/>
              <a:t>One 80 </a:t>
            </a:r>
            <a:r>
              <a:rPr lang="en-US" dirty="0"/>
              <a:t>mg </a:t>
            </a:r>
            <a:r>
              <a:rPr lang="en-US" dirty="0" err="1" smtClean="0"/>
              <a:t>OxyContin</a:t>
            </a:r>
            <a:r>
              <a:rPr lang="en-US" dirty="0" smtClean="0"/>
              <a:t> </a:t>
            </a:r>
            <a:r>
              <a:rPr lang="en-US" dirty="0"/>
              <a:t>= 16 </a:t>
            </a:r>
            <a:r>
              <a:rPr lang="en-US" dirty="0" err="1" smtClean="0"/>
              <a:t>Percocets</a:t>
            </a:r>
            <a:endParaRPr lang="en-US" dirty="0" smtClean="0"/>
          </a:p>
          <a:p>
            <a:pPr marL="742950" lvl="1" indent="-285750">
              <a:buFont typeface="Arial" pitchFamily="34" charset="0"/>
              <a:buChar char="•"/>
            </a:pPr>
            <a:endParaRPr lang="en-US" dirty="0"/>
          </a:p>
          <a:p>
            <a:pPr marL="742950" lvl="1" indent="-285750">
              <a:buFont typeface="Arial" pitchFamily="34" charset="0"/>
              <a:buChar char="•"/>
            </a:pPr>
            <a:r>
              <a:rPr lang="en-US" dirty="0"/>
              <a:t>Reformulated in 2010 to prevent crushing, snorting, </a:t>
            </a:r>
            <a:r>
              <a:rPr lang="en-US" dirty="0" smtClean="0"/>
              <a:t>injecting</a:t>
            </a:r>
          </a:p>
          <a:p>
            <a:pPr lvl="1"/>
            <a:endParaRPr lang="en-US" dirty="0"/>
          </a:p>
          <a:p>
            <a:pPr marL="742950" lvl="1" indent="-285750">
              <a:buFont typeface="Arial" pitchFamily="34" charset="0"/>
              <a:buChar char="•"/>
            </a:pPr>
            <a:r>
              <a:rPr lang="en-US" dirty="0"/>
              <a:t>Already defeated on You Tube involves boiling, nuking, </a:t>
            </a:r>
            <a:r>
              <a:rPr lang="en-US" dirty="0" smtClean="0"/>
              <a:t>drying</a:t>
            </a:r>
          </a:p>
          <a:p>
            <a:pPr marL="742950" lvl="1" indent="-285750">
              <a:buFont typeface="Arial" pitchFamily="34" charset="0"/>
              <a:buChar char="•"/>
            </a:pPr>
            <a:endParaRPr lang="en-US" dirty="0"/>
          </a:p>
          <a:p>
            <a:pPr marL="742950" lvl="1" indent="-285750">
              <a:buFont typeface="Arial" pitchFamily="34" charset="0"/>
              <a:buChar char="•"/>
            </a:pPr>
            <a:r>
              <a:rPr lang="en-US" dirty="0" smtClean="0"/>
              <a:t>Cooked</a:t>
            </a:r>
            <a:r>
              <a:rPr lang="en-US" dirty="0"/>
              <a:t>, smoked, </a:t>
            </a:r>
            <a:r>
              <a:rPr lang="en-US" dirty="0" smtClean="0"/>
              <a:t>injected</a:t>
            </a:r>
          </a:p>
          <a:p>
            <a:pPr marL="742950" lvl="1" indent="-285750">
              <a:buFont typeface="Arial" pitchFamily="34" charset="0"/>
              <a:buChar char="•"/>
            </a:pPr>
            <a:endParaRPr lang="en-US" dirty="0"/>
          </a:p>
          <a:p>
            <a:pPr marL="742950" lvl="1" indent="-285750">
              <a:buFont typeface="Arial" pitchFamily="34" charset="0"/>
              <a:buChar char="•"/>
            </a:pPr>
            <a:r>
              <a:rPr lang="en-US" dirty="0"/>
              <a:t>1 $ per mg </a:t>
            </a:r>
            <a:endParaRPr lang="en-US" dirty="0" smtClean="0"/>
          </a:p>
          <a:p>
            <a:pPr marL="742950" lvl="1" indent="-285750">
              <a:buFont typeface="Arial" pitchFamily="34" charset="0"/>
              <a:buChar char="•"/>
            </a:pPr>
            <a:endParaRPr lang="en-US" dirty="0" smtClean="0"/>
          </a:p>
          <a:p>
            <a:pPr marL="742950" lvl="1" indent="-285750">
              <a:buFont typeface="Arial" pitchFamily="34" charset="0"/>
              <a:buChar char="•"/>
            </a:pPr>
            <a:r>
              <a:rPr lang="en-US" dirty="0" err="1" smtClean="0"/>
              <a:t>Roxi’s</a:t>
            </a:r>
            <a:r>
              <a:rPr lang="en-US" dirty="0" smtClean="0"/>
              <a:t> (30 mg) since 2010   </a:t>
            </a:r>
            <a:endParaRPr lang="en-US" dirty="0"/>
          </a:p>
        </p:txBody>
      </p:sp>
      <p:pic>
        <p:nvPicPr>
          <p:cNvPr id="7170" name="Picture 2" descr="F:\Oxyconti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8037" y="1697544"/>
            <a:ext cx="2812457" cy="3687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4987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Top Abused Prescription Drugs</a:t>
            </a:r>
          </a:p>
        </p:txBody>
      </p:sp>
      <p:sp>
        <p:nvSpPr>
          <p:cNvPr id="3" name="Rectangle 2"/>
          <p:cNvSpPr/>
          <p:nvPr/>
        </p:nvSpPr>
        <p:spPr>
          <a:xfrm>
            <a:off x="152400" y="1295400"/>
            <a:ext cx="4191000" cy="4247317"/>
          </a:xfrm>
          <a:prstGeom prst="rect">
            <a:avLst/>
          </a:prstGeom>
        </p:spPr>
        <p:txBody>
          <a:bodyPr wrap="square">
            <a:spAutoFit/>
          </a:bodyPr>
          <a:lstStyle/>
          <a:p>
            <a:pPr lvl="0"/>
            <a:r>
              <a:rPr lang="en-US" dirty="0"/>
              <a:t>Oxycodone with Acetaminophen </a:t>
            </a:r>
            <a:endParaRPr lang="en-US" dirty="0" smtClean="0"/>
          </a:p>
          <a:p>
            <a:pPr lvl="0"/>
            <a:r>
              <a:rPr lang="en-US" dirty="0"/>
              <a:t>(</a:t>
            </a:r>
            <a:r>
              <a:rPr lang="en-US" dirty="0" smtClean="0"/>
              <a:t>Percocet</a:t>
            </a:r>
            <a:r>
              <a:rPr lang="en-US" dirty="0"/>
              <a:t>, </a:t>
            </a:r>
            <a:r>
              <a:rPr lang="en-US" dirty="0" err="1"/>
              <a:t>Tylox</a:t>
            </a:r>
            <a:r>
              <a:rPr lang="en-US" dirty="0"/>
              <a:t>)</a:t>
            </a:r>
          </a:p>
          <a:p>
            <a:pPr lvl="0"/>
            <a:endParaRPr lang="en-US" dirty="0" smtClean="0"/>
          </a:p>
          <a:p>
            <a:pPr lvl="0"/>
            <a:r>
              <a:rPr lang="en-US" dirty="0" smtClean="0"/>
              <a:t>Oxycodone </a:t>
            </a:r>
            <a:r>
              <a:rPr lang="en-US" dirty="0"/>
              <a:t>with </a:t>
            </a:r>
            <a:r>
              <a:rPr lang="en-US" dirty="0" err="1"/>
              <a:t>Asprin</a:t>
            </a:r>
            <a:r>
              <a:rPr lang="en-US" dirty="0"/>
              <a:t> </a:t>
            </a:r>
            <a:r>
              <a:rPr lang="en-US" dirty="0" smtClean="0"/>
              <a:t> </a:t>
            </a:r>
          </a:p>
          <a:p>
            <a:pPr lvl="0"/>
            <a:r>
              <a:rPr lang="en-US" dirty="0" smtClean="0"/>
              <a:t>(</a:t>
            </a:r>
            <a:r>
              <a:rPr lang="en-US" dirty="0"/>
              <a:t>Percodan, </a:t>
            </a:r>
            <a:r>
              <a:rPr lang="en-US" dirty="0" err="1"/>
              <a:t>Roxiprin</a:t>
            </a:r>
            <a:r>
              <a:rPr lang="en-US" dirty="0"/>
              <a:t>) </a:t>
            </a:r>
            <a:endParaRPr lang="en-US" dirty="0" smtClean="0"/>
          </a:p>
          <a:p>
            <a:pPr lvl="0"/>
            <a:endParaRPr lang="en-US" dirty="0"/>
          </a:p>
          <a:p>
            <a:pPr lvl="0"/>
            <a:endParaRPr lang="en-US" dirty="0" smtClean="0"/>
          </a:p>
          <a:p>
            <a:pPr lvl="0"/>
            <a:endParaRPr lang="en-US" dirty="0" smtClean="0"/>
          </a:p>
          <a:p>
            <a:pPr lvl="0"/>
            <a:endParaRPr lang="en-US" dirty="0" smtClean="0"/>
          </a:p>
          <a:p>
            <a:pPr lvl="0"/>
            <a:r>
              <a:rPr lang="en-US" dirty="0" smtClean="0"/>
              <a:t>Tramadol </a:t>
            </a:r>
            <a:r>
              <a:rPr lang="en-US" dirty="0"/>
              <a:t>(Ultram</a:t>
            </a:r>
            <a:r>
              <a:rPr lang="en-US" dirty="0" smtClean="0"/>
              <a:t>)</a:t>
            </a:r>
          </a:p>
          <a:p>
            <a:pPr lvl="0"/>
            <a:endParaRPr lang="en-US" dirty="0"/>
          </a:p>
          <a:p>
            <a:pPr lvl="0"/>
            <a:endParaRPr lang="en-US" dirty="0" smtClean="0"/>
          </a:p>
          <a:p>
            <a:pPr lvl="0"/>
            <a:endParaRPr lang="en-US" dirty="0" smtClean="0"/>
          </a:p>
          <a:p>
            <a:pPr lvl="0"/>
            <a:endParaRPr lang="en-US" dirty="0"/>
          </a:p>
          <a:p>
            <a:pPr lvl="0"/>
            <a:r>
              <a:rPr lang="en-US" dirty="0" err="1" smtClean="0"/>
              <a:t>Zolpidem</a:t>
            </a:r>
            <a:r>
              <a:rPr lang="en-US" dirty="0" smtClean="0"/>
              <a:t> </a:t>
            </a:r>
            <a:r>
              <a:rPr lang="en-US" dirty="0"/>
              <a:t>(Ambien</a:t>
            </a:r>
            <a:r>
              <a:rPr lang="en-US" dirty="0" smtClean="0"/>
              <a:t>)</a:t>
            </a:r>
            <a:endParaRPr lang="en-US" dirty="0"/>
          </a:p>
        </p:txBody>
      </p:sp>
      <p:pic>
        <p:nvPicPr>
          <p:cNvPr id="8194" name="Picture 2" descr="F:\ultram.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0998" y="4343400"/>
            <a:ext cx="2473234" cy="14630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399" y="1035907"/>
            <a:ext cx="1514269" cy="283464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10400" y="1264508"/>
            <a:ext cx="1776552" cy="4846320"/>
          </a:xfrm>
          <a:prstGeom prst="rect">
            <a:avLst/>
          </a:prstGeom>
        </p:spPr>
      </p:pic>
    </p:spTree>
    <p:extLst>
      <p:ext uri="{BB962C8B-B14F-4D97-AF65-F5344CB8AC3E}">
        <p14:creationId xmlns:p14="http://schemas.microsoft.com/office/powerpoint/2010/main" val="2830530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What is Drug Diversion?</a:t>
            </a:r>
          </a:p>
        </p:txBody>
      </p:sp>
      <p:sp>
        <p:nvSpPr>
          <p:cNvPr id="4" name="Rectangle 3"/>
          <p:cNvSpPr/>
          <p:nvPr/>
        </p:nvSpPr>
        <p:spPr>
          <a:xfrm>
            <a:off x="345989" y="1676400"/>
            <a:ext cx="8534400" cy="4678204"/>
          </a:xfrm>
          <a:prstGeom prst="rect">
            <a:avLst/>
          </a:prstGeom>
        </p:spPr>
        <p:txBody>
          <a:bodyPr wrap="square">
            <a:spAutoFit/>
          </a:bodyPr>
          <a:lstStyle/>
          <a:p>
            <a:r>
              <a:rPr lang="en-US" dirty="0" smtClean="0"/>
              <a:t>The </a:t>
            </a:r>
            <a:r>
              <a:rPr lang="en-US" dirty="0"/>
              <a:t>obtaining of “legal” drugs for an illegal purpose or any break or deviation of the intended path of the prescription </a:t>
            </a:r>
            <a:r>
              <a:rPr lang="en-US" dirty="0" smtClean="0"/>
              <a:t>drug</a:t>
            </a:r>
          </a:p>
          <a:p>
            <a:endParaRPr lang="en-US" dirty="0"/>
          </a:p>
          <a:p>
            <a:r>
              <a:rPr lang="en-US" dirty="0" smtClean="0"/>
              <a:t>The sale </a:t>
            </a:r>
            <a:r>
              <a:rPr lang="en-US" dirty="0"/>
              <a:t>of prescription drugs outside the distribution channels for which they were originally </a:t>
            </a:r>
            <a:r>
              <a:rPr lang="en-US" dirty="0" smtClean="0"/>
              <a:t>intended </a:t>
            </a:r>
          </a:p>
          <a:p>
            <a:endParaRPr lang="en-US" sz="2000" dirty="0" smtClean="0"/>
          </a:p>
          <a:p>
            <a:endParaRPr lang="en-US" dirty="0" smtClean="0"/>
          </a:p>
          <a:p>
            <a:endParaRPr lang="en-US" dirty="0"/>
          </a:p>
          <a:p>
            <a:pPr algn="ctr"/>
            <a:endParaRPr lang="en-US" dirty="0" smtClean="0"/>
          </a:p>
          <a:p>
            <a:pPr algn="ctr"/>
            <a:endParaRPr lang="en-US" dirty="0"/>
          </a:p>
          <a:p>
            <a:r>
              <a:rPr lang="en-US" dirty="0" smtClean="0"/>
              <a:t> </a:t>
            </a:r>
          </a:p>
          <a:p>
            <a:endParaRPr lang="en-US" dirty="0"/>
          </a:p>
          <a:p>
            <a:endParaRPr lang="en-US" dirty="0" smtClean="0"/>
          </a:p>
          <a:p>
            <a:endParaRPr lang="en-US" dirty="0"/>
          </a:p>
          <a:p>
            <a:pPr lvl="0"/>
            <a:endParaRPr lang="en-US" sz="1600" dirty="0"/>
          </a:p>
          <a:p>
            <a:endParaRPr lang="en-US" dirty="0" smtClean="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3480684"/>
            <a:ext cx="4953000" cy="2689254"/>
          </a:xfrm>
          <a:prstGeom prst="rect">
            <a:avLst/>
          </a:prstGeom>
        </p:spPr>
      </p:pic>
    </p:spTree>
    <p:extLst>
      <p:ext uri="{BB962C8B-B14F-4D97-AF65-F5344CB8AC3E}">
        <p14:creationId xmlns:p14="http://schemas.microsoft.com/office/powerpoint/2010/main" val="15504401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Why Prescription Drugs?</a:t>
            </a:r>
            <a:endParaRPr lang="en-US" b="1" dirty="0">
              <a:solidFill>
                <a:schemeClr val="bg1"/>
              </a:solidFill>
            </a:endParaRPr>
          </a:p>
        </p:txBody>
      </p:sp>
      <p:sp>
        <p:nvSpPr>
          <p:cNvPr id="3" name="Rectangle 2"/>
          <p:cNvSpPr/>
          <p:nvPr/>
        </p:nvSpPr>
        <p:spPr>
          <a:xfrm>
            <a:off x="381000" y="1524000"/>
            <a:ext cx="8153399" cy="4370427"/>
          </a:xfrm>
          <a:prstGeom prst="rect">
            <a:avLst/>
          </a:prstGeom>
        </p:spPr>
        <p:txBody>
          <a:bodyPr wrap="square">
            <a:spAutoFit/>
          </a:bodyPr>
          <a:lstStyle/>
          <a:p>
            <a:pPr marL="285750" lvl="0" indent="-285750">
              <a:buFont typeface="Arial" pitchFamily="34" charset="0"/>
              <a:buChar char="•"/>
            </a:pPr>
            <a:endParaRPr lang="en-US" dirty="0" smtClean="0"/>
          </a:p>
          <a:p>
            <a:pPr lvl="0"/>
            <a:endParaRPr lang="en-US" dirty="0"/>
          </a:p>
          <a:p>
            <a:pPr marL="285750" lvl="0" indent="-285750">
              <a:buFont typeface="Arial" pitchFamily="34" charset="0"/>
              <a:buChar char="•"/>
            </a:pPr>
            <a:r>
              <a:rPr lang="en-US" dirty="0"/>
              <a:t>Prescriptions are easier to </a:t>
            </a:r>
            <a:r>
              <a:rPr lang="en-US" dirty="0" smtClean="0"/>
              <a:t>obtain</a:t>
            </a:r>
          </a:p>
          <a:p>
            <a:pPr marL="285750" lvl="0" indent="-285750">
              <a:buFont typeface="Arial" pitchFamily="34" charset="0"/>
              <a:buChar char="•"/>
            </a:pPr>
            <a:endParaRPr lang="en-US" dirty="0"/>
          </a:p>
          <a:p>
            <a:pPr marL="285750" lvl="0" indent="-285750">
              <a:buFont typeface="Arial" pitchFamily="34" charset="0"/>
              <a:buChar char="•"/>
            </a:pPr>
            <a:r>
              <a:rPr lang="en-US" dirty="0"/>
              <a:t>Beliefs that prescriptions are “legal drugs</a:t>
            </a:r>
            <a:r>
              <a:rPr lang="en-US" dirty="0" smtClean="0"/>
              <a:t>”</a:t>
            </a:r>
          </a:p>
          <a:p>
            <a:pPr marL="285750" lvl="0" indent="-285750">
              <a:buFont typeface="Arial" pitchFamily="34" charset="0"/>
              <a:buChar char="•"/>
            </a:pPr>
            <a:endParaRPr lang="en-US" dirty="0"/>
          </a:p>
          <a:p>
            <a:pPr marL="285750" lvl="0" indent="-285750">
              <a:buFont typeface="Arial" pitchFamily="34" charset="0"/>
              <a:buChar char="•"/>
            </a:pPr>
            <a:r>
              <a:rPr lang="en-US" dirty="0"/>
              <a:t>Beliefs of a </a:t>
            </a:r>
            <a:r>
              <a:rPr lang="en-US" dirty="0" smtClean="0"/>
              <a:t>“lower </a:t>
            </a:r>
            <a:r>
              <a:rPr lang="en-US" dirty="0"/>
              <a:t>risk of overdose</a:t>
            </a:r>
            <a:r>
              <a:rPr lang="en-US" dirty="0" smtClean="0"/>
              <a:t>”</a:t>
            </a:r>
          </a:p>
          <a:p>
            <a:pPr marL="285750" lvl="0" indent="-285750">
              <a:buFont typeface="Arial" pitchFamily="34" charset="0"/>
              <a:buChar char="•"/>
            </a:pPr>
            <a:endParaRPr lang="en-US" dirty="0"/>
          </a:p>
          <a:p>
            <a:pPr marL="285750" lvl="0" indent="-285750">
              <a:buFont typeface="Arial" pitchFamily="34" charset="0"/>
              <a:buChar char="•"/>
            </a:pPr>
            <a:r>
              <a:rPr lang="en-US" dirty="0"/>
              <a:t>User normally knows exactly what they are getting</a:t>
            </a:r>
          </a:p>
          <a:p>
            <a:pPr lvl="0"/>
            <a:endParaRPr lang="en-US" dirty="0" smtClean="0"/>
          </a:p>
          <a:p>
            <a:pPr marL="285750" lvl="0" indent="-285750">
              <a:buFont typeface="Arial" pitchFamily="34" charset="0"/>
              <a:buChar char="•"/>
            </a:pPr>
            <a:r>
              <a:rPr lang="en-US" dirty="0" smtClean="0"/>
              <a:t>Easily </a:t>
            </a:r>
            <a:r>
              <a:rPr lang="en-US" dirty="0"/>
              <a:t>borrowed, stolen, and </a:t>
            </a:r>
            <a:r>
              <a:rPr lang="en-US" dirty="0" smtClean="0"/>
              <a:t>sold</a:t>
            </a:r>
            <a:endParaRPr lang="en-US" sz="2000" dirty="0"/>
          </a:p>
          <a:p>
            <a:pPr marL="285750" lvl="0" indent="-285750">
              <a:buFont typeface="Arial" pitchFamily="34" charset="0"/>
              <a:buChar char="•"/>
            </a:pPr>
            <a:r>
              <a:rPr lang="en-US" sz="2000" dirty="0" smtClean="0">
                <a:solidFill>
                  <a:srgbClr val="00B050"/>
                </a:solidFill>
                <a:effectLst>
                  <a:glow rad="63500">
                    <a:schemeClr val="accent4">
                      <a:satMod val="175000"/>
                      <a:alpha val="40000"/>
                    </a:schemeClr>
                  </a:glow>
                </a:effectLst>
              </a:rPr>
              <a:t>$</a:t>
            </a:r>
            <a:r>
              <a:rPr lang="en-US" sz="2400" dirty="0" smtClean="0">
                <a:solidFill>
                  <a:srgbClr val="00B050"/>
                </a:solidFill>
                <a:effectLst>
                  <a:glow rad="63500">
                    <a:schemeClr val="accent4">
                      <a:satMod val="175000"/>
                      <a:alpha val="40000"/>
                    </a:schemeClr>
                  </a:glow>
                </a:effectLst>
              </a:rPr>
              <a:t>$</a:t>
            </a:r>
            <a:r>
              <a:rPr lang="en-US" sz="2800" dirty="0" smtClean="0">
                <a:solidFill>
                  <a:srgbClr val="00B050"/>
                </a:solidFill>
                <a:effectLst>
                  <a:glow rad="63500">
                    <a:schemeClr val="accent4">
                      <a:satMod val="175000"/>
                      <a:alpha val="40000"/>
                    </a:schemeClr>
                  </a:glow>
                </a:effectLst>
              </a:rPr>
              <a:t>$</a:t>
            </a:r>
            <a:r>
              <a:rPr lang="en-US" sz="4000" dirty="0" smtClean="0">
                <a:solidFill>
                  <a:srgbClr val="00B050"/>
                </a:solidFill>
                <a:effectLst>
                  <a:glow rad="63500">
                    <a:schemeClr val="accent4">
                      <a:satMod val="175000"/>
                      <a:alpha val="40000"/>
                    </a:schemeClr>
                  </a:glow>
                </a:effectLst>
              </a:rPr>
              <a:t>$</a:t>
            </a:r>
            <a:r>
              <a:rPr lang="en-US" sz="2800" dirty="0" smtClean="0">
                <a:solidFill>
                  <a:srgbClr val="00B050"/>
                </a:solidFill>
                <a:effectLst>
                  <a:glow rad="63500">
                    <a:schemeClr val="accent4">
                      <a:satMod val="175000"/>
                      <a:alpha val="40000"/>
                    </a:schemeClr>
                  </a:glow>
                </a:effectLst>
              </a:rPr>
              <a:t>$</a:t>
            </a:r>
            <a:r>
              <a:rPr lang="en-US" sz="2400" dirty="0" smtClean="0">
                <a:solidFill>
                  <a:srgbClr val="00B050"/>
                </a:solidFill>
                <a:effectLst>
                  <a:glow rad="63500">
                    <a:schemeClr val="accent4">
                      <a:satMod val="175000"/>
                      <a:alpha val="40000"/>
                    </a:schemeClr>
                  </a:glow>
                </a:effectLst>
              </a:rPr>
              <a:t>$</a:t>
            </a:r>
            <a:r>
              <a:rPr lang="en-US" sz="2000" dirty="0" smtClean="0">
                <a:solidFill>
                  <a:srgbClr val="00B050"/>
                </a:solidFill>
                <a:effectLst>
                  <a:glow rad="63500">
                    <a:schemeClr val="accent4">
                      <a:satMod val="175000"/>
                      <a:alpha val="40000"/>
                    </a:schemeClr>
                  </a:glow>
                </a:effectLst>
              </a:rPr>
              <a:t>$</a:t>
            </a:r>
          </a:p>
          <a:p>
            <a:pPr marL="285750" lvl="0" indent="-285750">
              <a:buFont typeface="Arial" pitchFamily="34" charset="0"/>
              <a:buChar char="•"/>
            </a:pPr>
            <a:endParaRPr lang="en-US" sz="2000" dirty="0">
              <a:solidFill>
                <a:srgbClr val="00B050"/>
              </a:solidFill>
              <a:effectLst>
                <a:glow rad="63500">
                  <a:schemeClr val="accent4">
                    <a:satMod val="175000"/>
                    <a:alpha val="40000"/>
                  </a:schemeClr>
                </a:glow>
              </a:effectLst>
            </a:endParaRPr>
          </a:p>
          <a:p>
            <a:pPr marL="285750" lvl="0" indent="-285750">
              <a:buFont typeface="Arial" pitchFamily="34" charset="0"/>
              <a:buChar char="•"/>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831" y="1900596"/>
            <a:ext cx="2834640" cy="1862468"/>
          </a:xfrm>
          <a:prstGeom prst="rect">
            <a:avLst/>
          </a:prstGeom>
        </p:spPr>
      </p:pic>
    </p:spTree>
    <p:extLst>
      <p:ext uri="{BB962C8B-B14F-4D97-AF65-F5344CB8AC3E}">
        <p14:creationId xmlns:p14="http://schemas.microsoft.com/office/powerpoint/2010/main" val="25957769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29399"/>
            <a:ext cx="7391400" cy="369332"/>
          </a:xfrm>
          <a:prstGeom prst="rect">
            <a:avLst/>
          </a:prstGeom>
        </p:spPr>
        <p:txBody>
          <a:bodyPr wrap="square" anchor="b" anchorCtr="0">
            <a:spAutoFit/>
          </a:bodyPr>
          <a:lstStyle/>
          <a:p>
            <a:pPr algn="ctr"/>
            <a:r>
              <a:rPr lang="en-US" b="1" dirty="0" smtClean="0">
                <a:solidFill>
                  <a:schemeClr val="bg1"/>
                </a:solidFill>
              </a:rPr>
              <a:t>Youth Offenders </a:t>
            </a:r>
          </a:p>
        </p:txBody>
      </p:sp>
      <p:sp>
        <p:nvSpPr>
          <p:cNvPr id="4" name="Rectangle 3"/>
          <p:cNvSpPr/>
          <p:nvPr/>
        </p:nvSpPr>
        <p:spPr>
          <a:xfrm>
            <a:off x="287294" y="1618568"/>
            <a:ext cx="8534400" cy="4216539"/>
          </a:xfrm>
          <a:prstGeom prst="rect">
            <a:avLst/>
          </a:prstGeom>
        </p:spPr>
        <p:txBody>
          <a:bodyPr wrap="square">
            <a:spAutoFit/>
          </a:bodyPr>
          <a:lstStyle/>
          <a:p>
            <a:endParaRPr lang="en-US" dirty="0" smtClean="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r>
              <a:rPr lang="en-US" dirty="0" smtClean="0"/>
              <a:t> </a:t>
            </a:r>
          </a:p>
          <a:p>
            <a:pPr lvl="0"/>
            <a:endParaRPr lang="en-US" sz="1600" dirty="0"/>
          </a:p>
          <a:p>
            <a:endParaRPr lang="en-US" dirty="0" smtClean="0"/>
          </a:p>
          <a:p>
            <a:endParaRPr lang="en-US" dirty="0" smtClean="0"/>
          </a:p>
        </p:txBody>
      </p:sp>
      <p:sp>
        <p:nvSpPr>
          <p:cNvPr id="8" name="Rectangle 7"/>
          <p:cNvSpPr/>
          <p:nvPr/>
        </p:nvSpPr>
        <p:spPr>
          <a:xfrm rot="10800000" flipH="1" flipV="1">
            <a:off x="345989" y="1098803"/>
            <a:ext cx="8417011" cy="4708981"/>
          </a:xfrm>
          <a:prstGeom prst="rect">
            <a:avLst/>
          </a:prstGeom>
        </p:spPr>
        <p:txBody>
          <a:bodyPr wrap="square">
            <a:spAutoFit/>
          </a:bodyPr>
          <a:lstStyle/>
          <a:p>
            <a:endParaRPr lang="en-US" sz="2000" dirty="0" smtClean="0"/>
          </a:p>
          <a:p>
            <a:endParaRPr lang="en-US" sz="2000" dirty="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p:txBody>
      </p:sp>
      <p:sp>
        <p:nvSpPr>
          <p:cNvPr id="5" name="Rectangle 4"/>
          <p:cNvSpPr/>
          <p:nvPr/>
        </p:nvSpPr>
        <p:spPr>
          <a:xfrm>
            <a:off x="228599" y="1219200"/>
            <a:ext cx="8651789" cy="1754326"/>
          </a:xfrm>
          <a:prstGeom prst="rect">
            <a:avLst/>
          </a:prstGeom>
        </p:spPr>
        <p:txBody>
          <a:bodyPr wrap="square">
            <a:spAutoFit/>
          </a:bodyPr>
          <a:lstStyle/>
          <a:p>
            <a:endParaRPr lang="en-US" dirty="0" smtClean="0"/>
          </a:p>
          <a:p>
            <a:pPr lvl="0"/>
            <a:endParaRPr lang="en-US" dirty="0"/>
          </a:p>
          <a:p>
            <a:pPr lvl="0"/>
            <a:endParaRPr lang="en-US" dirty="0" smtClean="0"/>
          </a:p>
          <a:p>
            <a:pPr lvl="0"/>
            <a:endParaRPr lang="en-US" dirty="0"/>
          </a:p>
          <a:p>
            <a:pPr lvl="0"/>
            <a:endParaRPr lang="en-US" dirty="0" smtClean="0"/>
          </a:p>
          <a:p>
            <a:pPr lvl="0"/>
            <a:endParaRPr lang="en-US" dirty="0"/>
          </a:p>
        </p:txBody>
      </p:sp>
      <p:sp>
        <p:nvSpPr>
          <p:cNvPr id="9" name="Rectangle 8"/>
          <p:cNvSpPr/>
          <p:nvPr/>
        </p:nvSpPr>
        <p:spPr>
          <a:xfrm>
            <a:off x="345989" y="1219200"/>
            <a:ext cx="8534398" cy="5078313"/>
          </a:xfrm>
          <a:prstGeom prst="rect">
            <a:avLst/>
          </a:prstGeom>
        </p:spPr>
        <p:txBody>
          <a:bodyPr wrap="square">
            <a:spAutoFit/>
          </a:bodyPr>
          <a:lstStyle/>
          <a:p>
            <a:r>
              <a:rPr lang="en-US" dirty="0" smtClean="0"/>
              <a:t>Youth: </a:t>
            </a:r>
            <a:endParaRPr lang="en-US" dirty="0"/>
          </a:p>
          <a:p>
            <a:pPr lvl="0"/>
            <a:endParaRPr lang="en-US" dirty="0" smtClean="0"/>
          </a:p>
          <a:p>
            <a:pPr marL="285750" lvl="0" indent="-285750">
              <a:buFont typeface="Arial" pitchFamily="34" charset="0"/>
              <a:buChar char="•"/>
            </a:pPr>
            <a:r>
              <a:rPr lang="en-US" dirty="0" smtClean="0"/>
              <a:t>Burglaries</a:t>
            </a:r>
            <a:endParaRPr lang="en-US" dirty="0"/>
          </a:p>
          <a:p>
            <a:pPr marL="285750" lvl="0" indent="-285750">
              <a:buFont typeface="Arial" pitchFamily="34" charset="0"/>
              <a:buChar char="•"/>
            </a:pPr>
            <a:endParaRPr lang="en-US" dirty="0" smtClean="0"/>
          </a:p>
          <a:p>
            <a:pPr marL="285750" lvl="0" indent="-285750">
              <a:buFont typeface="Arial" pitchFamily="34" charset="0"/>
              <a:buChar char="•"/>
            </a:pPr>
            <a:r>
              <a:rPr lang="en-US" dirty="0" smtClean="0"/>
              <a:t>Taking </a:t>
            </a:r>
            <a:r>
              <a:rPr lang="en-US" dirty="0"/>
              <a:t>medication from the medicine </a:t>
            </a:r>
            <a:r>
              <a:rPr lang="en-US" dirty="0" smtClean="0"/>
              <a:t>cabinet   “Pharming </a:t>
            </a:r>
            <a:r>
              <a:rPr lang="en-US" dirty="0"/>
              <a:t>parties”</a:t>
            </a:r>
          </a:p>
          <a:p>
            <a:pPr marL="285750" lvl="0" indent="-285750">
              <a:buFont typeface="Arial" pitchFamily="34" charset="0"/>
              <a:buChar char="•"/>
            </a:pPr>
            <a:endParaRPr lang="en-US" dirty="0" smtClean="0"/>
          </a:p>
          <a:p>
            <a:pPr marL="285750" lvl="0" indent="-285750">
              <a:buFont typeface="Arial" pitchFamily="34" charset="0"/>
              <a:buChar char="•"/>
            </a:pPr>
            <a:r>
              <a:rPr lang="en-US" dirty="0" smtClean="0"/>
              <a:t>Selling </a:t>
            </a:r>
            <a:r>
              <a:rPr lang="en-US" dirty="0"/>
              <a:t>their personal </a:t>
            </a:r>
            <a:r>
              <a:rPr lang="en-US" dirty="0" err="1"/>
              <a:t>Ritilan</a:t>
            </a:r>
            <a:r>
              <a:rPr lang="en-US" dirty="0"/>
              <a:t> and Adderall to </a:t>
            </a:r>
            <a:r>
              <a:rPr lang="en-US" dirty="0" smtClean="0"/>
              <a:t>classmates</a:t>
            </a:r>
          </a:p>
          <a:p>
            <a:pPr marL="285750" lvl="0" indent="-285750">
              <a:buFont typeface="Arial" pitchFamily="34" charset="0"/>
              <a:buChar char="•"/>
            </a:pPr>
            <a:endParaRPr lang="en-US" dirty="0"/>
          </a:p>
          <a:p>
            <a:pPr marL="285750" lvl="0" indent="-285750">
              <a:buFont typeface="Arial" pitchFamily="34" charset="0"/>
              <a:buChar char="•"/>
            </a:pPr>
            <a:endParaRPr lang="en-US" dirty="0" smtClean="0"/>
          </a:p>
          <a:p>
            <a:pPr marL="285750" lvl="0" indent="-285750">
              <a:buFont typeface="Arial" pitchFamily="34" charset="0"/>
              <a:buChar char="•"/>
            </a:pPr>
            <a:endParaRPr lang="en-US" dirty="0"/>
          </a:p>
          <a:p>
            <a:pPr marL="285750" lvl="0" indent="-285750">
              <a:buFont typeface="Arial" pitchFamily="34" charset="0"/>
              <a:buChar char="•"/>
            </a:pPr>
            <a:endParaRPr lang="en-US" dirty="0" smtClean="0"/>
          </a:p>
          <a:p>
            <a:pPr marL="285750" lvl="0" indent="-285750">
              <a:buFont typeface="Arial" pitchFamily="34" charset="0"/>
              <a:buChar char="•"/>
            </a:pPr>
            <a:endParaRPr lang="en-US" dirty="0"/>
          </a:p>
          <a:p>
            <a:pPr marL="285750" lvl="0" indent="-285750">
              <a:buFont typeface="Arial" pitchFamily="34" charset="0"/>
              <a:buChar char="•"/>
            </a:pPr>
            <a:endParaRPr lang="en-US" dirty="0" smtClean="0"/>
          </a:p>
          <a:p>
            <a:pPr marL="285750" lvl="0" indent="-285750">
              <a:buFont typeface="Arial" pitchFamily="34" charset="0"/>
              <a:buChar char="•"/>
            </a:pPr>
            <a:endParaRPr lang="en-US" dirty="0"/>
          </a:p>
          <a:p>
            <a:r>
              <a:rPr lang="en-US" dirty="0"/>
              <a:t> </a:t>
            </a:r>
            <a:endParaRPr lang="en-US" dirty="0" smtClean="0"/>
          </a:p>
          <a:p>
            <a:endParaRPr lang="en-US" dirty="0"/>
          </a:p>
          <a:p>
            <a:endParaRPr lang="en-US" dirty="0" smtClean="0"/>
          </a:p>
          <a:p>
            <a:endParaRPr lang="en-US" dirty="0"/>
          </a:p>
        </p:txBody>
      </p:sp>
      <p:pic>
        <p:nvPicPr>
          <p:cNvPr id="7" name="Picture 2" descr="C:\Users\RCHolske\AppData\Local\Microsoft\Windows\Temporary Internet Files\Content.Outlook\Y45092MK\teendrug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578214"/>
            <a:ext cx="3291840" cy="2194560"/>
          </a:xfrm>
          <a:prstGeom prst="rect">
            <a:avLst/>
          </a:prstGeom>
          <a:noFill/>
          <a:ln w="25400">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10" name="Picture 9" descr="iStock_000004606123XSmall.jpg"/>
          <p:cNvPicPr>
            <a:picLocks noChangeAspect="1"/>
          </p:cNvPicPr>
          <p:nvPr/>
        </p:nvPicPr>
        <p:blipFill>
          <a:blip r:embed="rId3" cstate="print"/>
          <a:stretch>
            <a:fillRect/>
          </a:stretch>
        </p:blipFill>
        <p:spPr>
          <a:xfrm>
            <a:off x="5822092" y="3434759"/>
            <a:ext cx="2778037" cy="2651760"/>
          </a:xfrm>
          <a:prstGeom prst="rect">
            <a:avLst/>
          </a:prstGeom>
        </p:spPr>
      </p:pic>
    </p:spTree>
    <p:extLst>
      <p:ext uri="{BB962C8B-B14F-4D97-AF65-F5344CB8AC3E}">
        <p14:creationId xmlns:p14="http://schemas.microsoft.com/office/powerpoint/2010/main" val="41727110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2000" b="1" dirty="0" smtClean="0">
            <a:solidFill>
              <a:schemeClr val="bg1"/>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11058</TotalTime>
  <Words>771</Words>
  <Application>Microsoft Office PowerPoint</Application>
  <PresentationFormat>On-screen Show (4:3)</PresentationFormat>
  <Paragraphs>328</Paragraphs>
  <Slides>18</Slides>
  <Notes>4</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Garamond</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LSD</vt:lpstr>
      <vt:lpstr>PowerPoint Presentation</vt:lpstr>
      <vt:lpstr>PowerPoint Presentation</vt:lpstr>
      <vt:lpstr>PowerPoint Presentation</vt:lpstr>
    </vt:vector>
  </TitlesOfParts>
  <Company>Loudoun County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Sheriff's Office</dc:creator>
  <cp:lastModifiedBy>Stephanie Eskins Gleason</cp:lastModifiedBy>
  <cp:revision>558</cp:revision>
  <cp:lastPrinted>2012-05-09T13:42:31Z</cp:lastPrinted>
  <dcterms:created xsi:type="dcterms:W3CDTF">2007-03-14T16:39:36Z</dcterms:created>
  <dcterms:modified xsi:type="dcterms:W3CDTF">2017-12-13T21:11:23Z</dcterms:modified>
</cp:coreProperties>
</file>